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4"/>
  </p:sldMasterIdLst>
  <p:notesMasterIdLst>
    <p:notesMasterId r:id="rId22"/>
  </p:notesMasterIdLst>
  <p:handoutMasterIdLst>
    <p:handoutMasterId r:id="rId23"/>
  </p:handoutMasterIdLst>
  <p:sldIdLst>
    <p:sldId id="303" r:id="rId5"/>
    <p:sldId id="574" r:id="rId6"/>
    <p:sldId id="578" r:id="rId7"/>
    <p:sldId id="577" r:id="rId8"/>
    <p:sldId id="579" r:id="rId9"/>
    <p:sldId id="581" r:id="rId10"/>
    <p:sldId id="580" r:id="rId11"/>
    <p:sldId id="582" r:id="rId12"/>
    <p:sldId id="583" r:id="rId13"/>
    <p:sldId id="584" r:id="rId14"/>
    <p:sldId id="585" r:id="rId15"/>
    <p:sldId id="589" r:id="rId16"/>
    <p:sldId id="591" r:id="rId17"/>
    <p:sldId id="588" r:id="rId18"/>
    <p:sldId id="586" r:id="rId19"/>
    <p:sldId id="587" r:id="rId20"/>
    <p:sldId id="590" r:id="rId21"/>
  </p:sldIdLst>
  <p:sldSz cx="9144000" cy="6858000" type="screen4x3"/>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dwell, April" initials="CA" lastIdx="1" clrIdx="0">
    <p:extLst>
      <p:ext uri="{19B8F6BF-5375-455C-9EA6-DF929625EA0E}">
        <p15:presenceInfo xmlns:p15="http://schemas.microsoft.com/office/powerpoint/2012/main" userId="S::ACALDWELL@carefirst.com::eb7e50f9-1481-416c-90e2-d39067993b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9"/>
    <a:srgbClr val="00487E"/>
    <a:srgbClr val="ABDBFF"/>
    <a:srgbClr val="CADEEC"/>
    <a:srgbClr val="A02741"/>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4" autoAdjust="0"/>
    <p:restoredTop sz="96357" autoAdjust="0"/>
  </p:normalViewPr>
  <p:slideViewPr>
    <p:cSldViewPr snapToGrid="0" snapToObjects="1">
      <p:cViewPr varScale="1">
        <p:scale>
          <a:sx n="65" d="100"/>
          <a:sy n="65" d="100"/>
        </p:scale>
        <p:origin x="1348"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9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ACA On Exchange </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EBB5845F-9F55-4299-BECC-3EF5BCBA105B}">
      <dgm:prSet phldrT="[Text]" custT="1"/>
      <dgm:spPr/>
      <dgm:t>
        <a:bodyPr/>
        <a:lstStyle/>
        <a:p>
          <a:r>
            <a:rPr lang="en-US" sz="1100" dirty="0"/>
            <a:t>Enrollment is received via 834 from the Exchange</a:t>
          </a:r>
        </a:p>
      </dgm:t>
    </dgm:pt>
    <dgm:pt modelId="{026C9E28-3B98-40B3-8E37-519CD7FA1035}" type="parTrans" cxnId="{D621485D-4461-4981-867C-16E518D7F3F7}">
      <dgm:prSet/>
      <dgm:spPr/>
      <dgm:t>
        <a:bodyPr/>
        <a:lstStyle/>
        <a:p>
          <a:endParaRPr lang="en-US" sz="1400"/>
        </a:p>
      </dgm:t>
    </dgm:pt>
    <dgm:pt modelId="{9E700CE2-62AF-4967-8E36-DE3DB7D76E2E}" type="sibTrans" cxnId="{D621485D-4461-4981-867C-16E518D7F3F7}">
      <dgm:prSet/>
      <dgm:spPr/>
      <dgm:t>
        <a:bodyPr/>
        <a:lstStyle/>
        <a:p>
          <a:endParaRPr lang="en-US" sz="1400"/>
        </a:p>
      </dgm:t>
    </dgm:pt>
    <dgm:pt modelId="{8111333C-7DB5-48AA-811D-47B158B0EC4A}">
      <dgm:prSet phldrT="[Text]" custT="1"/>
      <dgm:spPr/>
      <dgm:t>
        <a:bodyPr/>
        <a:lstStyle/>
        <a:p>
          <a:r>
            <a:rPr lang="en-US" sz="1600" dirty="0"/>
            <a:t>ACA Off Exchange</a:t>
          </a:r>
        </a:p>
      </dgm:t>
    </dgm:pt>
    <dgm:pt modelId="{0592C322-B109-4ECE-8D10-FF404E3A91AD}" type="parTrans" cxnId="{63A29A1D-7BD2-419E-BBC6-0AED33088B46}">
      <dgm:prSet/>
      <dgm:spPr/>
      <dgm:t>
        <a:bodyPr/>
        <a:lstStyle/>
        <a:p>
          <a:endParaRPr lang="en-US" sz="1400"/>
        </a:p>
      </dgm:t>
    </dgm:pt>
    <dgm:pt modelId="{F9E3F0C5-254C-44A2-8B2D-2674D33DAB8C}" type="sibTrans" cxnId="{63A29A1D-7BD2-419E-BBC6-0AED33088B46}">
      <dgm:prSet/>
      <dgm:spPr/>
      <dgm:t>
        <a:bodyPr/>
        <a:lstStyle/>
        <a:p>
          <a:endParaRPr lang="en-US" sz="1400"/>
        </a:p>
      </dgm:t>
    </dgm:pt>
    <dgm:pt modelId="{2C73BB86-96BC-461D-8DCF-786282D11D3C}">
      <dgm:prSet phldrT="[Text]" custT="1"/>
      <dgm:spPr/>
      <dgm:t>
        <a:bodyPr/>
        <a:lstStyle/>
        <a:p>
          <a:r>
            <a:rPr lang="en-US" sz="1100" dirty="0"/>
            <a:t>Change Form should be sent for administrative changes</a:t>
          </a:r>
        </a:p>
      </dgm:t>
    </dgm:pt>
    <dgm:pt modelId="{03D52285-392F-4C15-86B4-428678CCF54A}" type="parTrans" cxnId="{A93DB2BA-1DE7-4065-87B5-CB4971B8BB30}">
      <dgm:prSet/>
      <dgm:spPr/>
      <dgm:t>
        <a:bodyPr/>
        <a:lstStyle/>
        <a:p>
          <a:endParaRPr lang="en-US" sz="1400"/>
        </a:p>
      </dgm:t>
    </dgm:pt>
    <dgm:pt modelId="{DC3E412C-CE9C-431C-96A2-288091A56170}" type="sibTrans" cxnId="{A93DB2BA-1DE7-4065-87B5-CB4971B8BB30}">
      <dgm:prSet/>
      <dgm:spPr/>
      <dgm:t>
        <a:bodyPr/>
        <a:lstStyle/>
        <a:p>
          <a:endParaRPr lang="en-US" sz="1400"/>
        </a:p>
      </dgm:t>
    </dgm:pt>
    <dgm:pt modelId="{ABD8BE63-8A17-47AC-9803-27559366E178}">
      <dgm:prSet phldrT="[Text]" custT="1"/>
      <dgm:spPr/>
      <dgm:t>
        <a:bodyPr/>
        <a:lstStyle/>
        <a:p>
          <a:r>
            <a:rPr lang="en-US" sz="1100" dirty="0"/>
            <a:t>Application should be sent for plan changes</a:t>
          </a:r>
        </a:p>
      </dgm:t>
    </dgm:pt>
    <dgm:pt modelId="{53C2BFB5-ECA6-4FAD-94D1-D12D4136E04E}" type="parTrans" cxnId="{122E1A55-4D7D-4977-8D8F-388A4630C599}">
      <dgm:prSet/>
      <dgm:spPr/>
      <dgm:t>
        <a:bodyPr/>
        <a:lstStyle/>
        <a:p>
          <a:endParaRPr lang="en-US" sz="1400"/>
        </a:p>
      </dgm:t>
    </dgm:pt>
    <dgm:pt modelId="{DDC79473-BFCC-49C8-BBDE-661C60556A10}" type="sibTrans" cxnId="{122E1A55-4D7D-4977-8D8F-388A4630C599}">
      <dgm:prSet/>
      <dgm:spPr/>
      <dgm:t>
        <a:bodyPr/>
        <a:lstStyle/>
        <a:p>
          <a:endParaRPr lang="en-US" sz="1400"/>
        </a:p>
      </dgm:t>
    </dgm:pt>
    <dgm:pt modelId="{26AEAA64-5B88-4418-A475-54957426BD4C}">
      <dgm:prSet phldrT="[Text]" custT="1"/>
      <dgm:spPr/>
      <dgm:t>
        <a:bodyPr/>
        <a:lstStyle/>
        <a:p>
          <a:r>
            <a:rPr lang="en-US" sz="1600" dirty="0"/>
            <a:t>Non-ACA/Grandfathered</a:t>
          </a:r>
        </a:p>
      </dgm:t>
    </dgm:pt>
    <dgm:pt modelId="{BC264FAC-E786-4648-A6CF-516FFB88192B}" type="parTrans" cxnId="{FFCAEB45-90BB-41D8-8350-CF2CEFC557BE}">
      <dgm:prSet/>
      <dgm:spPr/>
      <dgm:t>
        <a:bodyPr/>
        <a:lstStyle/>
        <a:p>
          <a:endParaRPr lang="en-US" sz="1400"/>
        </a:p>
      </dgm:t>
    </dgm:pt>
    <dgm:pt modelId="{9A0BEA3E-1ED3-4455-BBC1-0014CFDF1BAA}" type="sibTrans" cxnId="{FFCAEB45-90BB-41D8-8350-CF2CEFC557BE}">
      <dgm:prSet/>
      <dgm:spPr/>
      <dgm:t>
        <a:bodyPr/>
        <a:lstStyle/>
        <a:p>
          <a:endParaRPr lang="en-US" sz="1400"/>
        </a:p>
      </dgm:t>
    </dgm:pt>
    <dgm:pt modelId="{72ED1DCB-2980-4324-9635-2027B8613A1E}">
      <dgm:prSet phldrT="[Text]" custT="1"/>
      <dgm:spPr/>
      <dgm:t>
        <a:bodyPr/>
        <a:lstStyle/>
        <a:p>
          <a:r>
            <a:rPr lang="en-US" sz="1100" dirty="0"/>
            <a:t>Non-ACA Change Form should be sent for administrative changes</a:t>
          </a:r>
        </a:p>
      </dgm:t>
    </dgm:pt>
    <dgm:pt modelId="{29ED926B-3ED4-499F-A22E-2AA181793671}" type="parTrans" cxnId="{4C73C478-573B-4CA4-A78B-D9D90EAD297A}">
      <dgm:prSet/>
      <dgm:spPr/>
      <dgm:t>
        <a:bodyPr/>
        <a:lstStyle/>
        <a:p>
          <a:endParaRPr lang="en-US" sz="1400"/>
        </a:p>
      </dgm:t>
    </dgm:pt>
    <dgm:pt modelId="{ABE8DD92-B27F-4E4B-A423-2D552462EEF8}" type="sibTrans" cxnId="{4C73C478-573B-4CA4-A78B-D9D90EAD297A}">
      <dgm:prSet/>
      <dgm:spPr/>
      <dgm:t>
        <a:bodyPr/>
        <a:lstStyle/>
        <a:p>
          <a:endParaRPr lang="en-US" sz="1400"/>
        </a:p>
      </dgm:t>
    </dgm:pt>
    <dgm:pt modelId="{D2E3220E-8498-4E05-B5E8-0CB96BEBFCBD}">
      <dgm:prSet phldrT="[Text]" custT="1"/>
      <dgm:spPr/>
      <dgm:t>
        <a:bodyPr/>
        <a:lstStyle/>
        <a:p>
          <a:r>
            <a:rPr lang="en-US" sz="1100" dirty="0"/>
            <a:t>Application should be sent for plan changes</a:t>
          </a:r>
        </a:p>
      </dgm:t>
    </dgm:pt>
    <dgm:pt modelId="{44D32ACF-12D9-4041-A4AF-FF5EE204B2FB}" type="parTrans" cxnId="{D42E047C-DAB2-4197-ACD7-09821FCE0B19}">
      <dgm:prSet/>
      <dgm:spPr/>
      <dgm:t>
        <a:bodyPr/>
        <a:lstStyle/>
        <a:p>
          <a:endParaRPr lang="en-US" sz="1400"/>
        </a:p>
      </dgm:t>
    </dgm:pt>
    <dgm:pt modelId="{C123C7F2-49CA-4E40-96A8-326A9E58E134}" type="sibTrans" cxnId="{D42E047C-DAB2-4197-ACD7-09821FCE0B19}">
      <dgm:prSet/>
      <dgm:spPr/>
      <dgm:t>
        <a:bodyPr/>
        <a:lstStyle/>
        <a:p>
          <a:endParaRPr lang="en-US" sz="1400"/>
        </a:p>
      </dgm:t>
    </dgm:pt>
    <dgm:pt modelId="{7AA3BD50-E255-4D02-8AEC-EE4D37727A44}" type="pres">
      <dgm:prSet presAssocID="{9B0BA003-11F4-4059-8066-93B13BC1C8CA}" presName="Name0" presStyleCnt="0">
        <dgm:presLayoutVars>
          <dgm:dir/>
          <dgm:animLvl val="lvl"/>
          <dgm:resizeHandles val="exact"/>
        </dgm:presLayoutVars>
      </dgm:prSet>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0" presStyleCnt="3">
        <dgm:presLayoutVars>
          <dgm:chMax val="1"/>
          <dgm:bulletEnabled val="1"/>
        </dgm:presLayoutVars>
      </dgm:prSet>
      <dgm:spPr/>
    </dgm:pt>
    <dgm:pt modelId="{003A996E-45C3-440F-82EE-7DD0AAC01EB4}" type="pres">
      <dgm:prSet presAssocID="{6E5DB584-E62A-4B47-B1F3-F9FD452E772E}" presName="descendantText" presStyleLbl="alignAccFollowNode1" presStyleIdx="0" presStyleCnt="3">
        <dgm:presLayoutVars>
          <dgm:bulletEnabled val="1"/>
        </dgm:presLayoutVars>
      </dgm:prSet>
      <dgm:spPr/>
    </dgm:pt>
    <dgm:pt modelId="{0CD8A605-F79D-4E61-888B-75345D0CFAD0}" type="pres">
      <dgm:prSet presAssocID="{0C1D1A8D-D562-4AFF-87BD-E28C76E0307E}" presName="sp" presStyleCnt="0"/>
      <dgm:spPr/>
    </dgm:pt>
    <dgm:pt modelId="{FB8BBF73-3C00-4BAB-8F5A-5D6682328C7A}" type="pres">
      <dgm:prSet presAssocID="{8111333C-7DB5-48AA-811D-47B158B0EC4A}" presName="linNode" presStyleCnt="0"/>
      <dgm:spPr/>
    </dgm:pt>
    <dgm:pt modelId="{D0C686F6-6C01-4392-8B49-A9E1600EFE24}" type="pres">
      <dgm:prSet presAssocID="{8111333C-7DB5-48AA-811D-47B158B0EC4A}" presName="parentText" presStyleLbl="node1" presStyleIdx="1" presStyleCnt="3">
        <dgm:presLayoutVars>
          <dgm:chMax val="1"/>
          <dgm:bulletEnabled val="1"/>
        </dgm:presLayoutVars>
      </dgm:prSet>
      <dgm:spPr/>
    </dgm:pt>
    <dgm:pt modelId="{5DEB64D4-E4BC-4DDD-9743-F857B4C5DF99}" type="pres">
      <dgm:prSet presAssocID="{8111333C-7DB5-48AA-811D-47B158B0EC4A}" presName="descendantText" presStyleLbl="alignAccFollowNode1" presStyleIdx="1" presStyleCnt="3">
        <dgm:presLayoutVars>
          <dgm:bulletEnabled val="1"/>
        </dgm:presLayoutVars>
      </dgm:prSet>
      <dgm:spPr/>
    </dgm:pt>
    <dgm:pt modelId="{9C7821A5-D840-4247-B43C-96E71810D3A4}" type="pres">
      <dgm:prSet presAssocID="{F9E3F0C5-254C-44A2-8B2D-2674D33DAB8C}" presName="sp" presStyleCnt="0"/>
      <dgm:spPr/>
    </dgm:pt>
    <dgm:pt modelId="{66752039-EFB2-4185-B506-AA767319C0B0}" type="pres">
      <dgm:prSet presAssocID="{26AEAA64-5B88-4418-A475-54957426BD4C}" presName="linNode" presStyleCnt="0"/>
      <dgm:spPr/>
    </dgm:pt>
    <dgm:pt modelId="{1ED0860A-D88E-4684-8FD0-2A789F695C3A}" type="pres">
      <dgm:prSet presAssocID="{26AEAA64-5B88-4418-A475-54957426BD4C}" presName="parentText" presStyleLbl="node1" presStyleIdx="2" presStyleCnt="3">
        <dgm:presLayoutVars>
          <dgm:chMax val="1"/>
          <dgm:bulletEnabled val="1"/>
        </dgm:presLayoutVars>
      </dgm:prSet>
      <dgm:spPr/>
    </dgm:pt>
    <dgm:pt modelId="{F35A4AF2-E303-4979-89E1-B32F606AA072}" type="pres">
      <dgm:prSet presAssocID="{26AEAA64-5B88-4418-A475-54957426BD4C}" presName="descendantText" presStyleLbl="alignAccFollowNode1" presStyleIdx="2" presStyleCnt="3">
        <dgm:presLayoutVars>
          <dgm:bulletEnabled val="1"/>
        </dgm:presLayoutVars>
      </dgm:prSet>
      <dgm:spPr/>
    </dgm:pt>
  </dgm:ptLst>
  <dgm:cxnLst>
    <dgm:cxn modelId="{D1377C10-E5A8-431D-8975-CC08532F81F4}" type="presOf" srcId="{EBB5845F-9F55-4299-BECC-3EF5BCBA105B}" destId="{003A996E-45C3-440F-82EE-7DD0AAC01EB4}" srcOrd="0" destOrd="0" presId="urn:microsoft.com/office/officeart/2005/8/layout/vList5"/>
    <dgm:cxn modelId="{63A29A1D-7BD2-419E-BBC6-0AED33088B46}" srcId="{9B0BA003-11F4-4059-8066-93B13BC1C8CA}" destId="{8111333C-7DB5-48AA-811D-47B158B0EC4A}" srcOrd="1" destOrd="0" parTransId="{0592C322-B109-4ECE-8D10-FF404E3A91AD}" sibTransId="{F9E3F0C5-254C-44A2-8B2D-2674D33DAB8C}"/>
    <dgm:cxn modelId="{8068C91F-8536-48D7-BB90-EC36D70B1918}" type="presOf" srcId="{26AEAA64-5B88-4418-A475-54957426BD4C}" destId="{1ED0860A-D88E-4684-8FD0-2A789F695C3A}" srcOrd="0" destOrd="0" presId="urn:microsoft.com/office/officeart/2005/8/layout/vList5"/>
    <dgm:cxn modelId="{0322EB22-0FA9-4724-89C7-36CD19CD3B3E}" type="presOf" srcId="{6E5DB584-E62A-4B47-B1F3-F9FD452E772E}" destId="{3FFD6279-44D3-46B9-A235-3EA915B9A1D2}" srcOrd="0" destOrd="0" presId="urn:microsoft.com/office/officeart/2005/8/layout/vList5"/>
    <dgm:cxn modelId="{A3AE402D-921A-41D7-B0AB-2FF27E20217C}" type="presOf" srcId="{2C73BB86-96BC-461D-8DCF-786282D11D3C}" destId="{5DEB64D4-E4BC-4DDD-9743-F857B4C5DF99}" srcOrd="0" destOrd="0" presId="urn:microsoft.com/office/officeart/2005/8/layout/vList5"/>
    <dgm:cxn modelId="{0F521E32-969A-428B-B752-4209C724D446}" type="presOf" srcId="{8111333C-7DB5-48AA-811D-47B158B0EC4A}" destId="{D0C686F6-6C01-4392-8B49-A9E1600EFE24}" srcOrd="0" destOrd="0" presId="urn:microsoft.com/office/officeart/2005/8/layout/vList5"/>
    <dgm:cxn modelId="{D621485D-4461-4981-867C-16E518D7F3F7}" srcId="{6E5DB584-E62A-4B47-B1F3-F9FD452E772E}" destId="{EBB5845F-9F55-4299-BECC-3EF5BCBA105B}" srcOrd="0" destOrd="0" parTransId="{026C9E28-3B98-40B3-8E37-519CD7FA1035}" sibTransId="{9E700CE2-62AF-4967-8E36-DE3DB7D76E2E}"/>
    <dgm:cxn modelId="{A3195A42-17E5-425C-9D9C-45FFF818C907}" type="presOf" srcId="{72ED1DCB-2980-4324-9635-2027B8613A1E}" destId="{F35A4AF2-E303-4979-89E1-B32F606AA072}" srcOrd="0" destOrd="0" presId="urn:microsoft.com/office/officeart/2005/8/layout/vList5"/>
    <dgm:cxn modelId="{FFCAEB45-90BB-41D8-8350-CF2CEFC557BE}" srcId="{9B0BA003-11F4-4059-8066-93B13BC1C8CA}" destId="{26AEAA64-5B88-4418-A475-54957426BD4C}" srcOrd="2" destOrd="0" parTransId="{BC264FAC-E786-4648-A6CF-516FFB88192B}" sibTransId="{9A0BEA3E-1ED3-4455-BBC1-0014CFDF1BAA}"/>
    <dgm:cxn modelId="{F039F354-7343-4DF1-83FA-811BCF3EF2F5}" srcId="{9B0BA003-11F4-4059-8066-93B13BC1C8CA}" destId="{6E5DB584-E62A-4B47-B1F3-F9FD452E772E}" srcOrd="0" destOrd="0" parTransId="{821E8958-8015-4E22-9E47-8DD5D4D3C21E}" sibTransId="{0C1D1A8D-D562-4AFF-87BD-E28C76E0307E}"/>
    <dgm:cxn modelId="{122E1A55-4D7D-4977-8D8F-388A4630C599}" srcId="{8111333C-7DB5-48AA-811D-47B158B0EC4A}" destId="{ABD8BE63-8A17-47AC-9803-27559366E178}" srcOrd="1" destOrd="0" parTransId="{53C2BFB5-ECA6-4FAD-94D1-D12D4136E04E}" sibTransId="{DDC79473-BFCC-49C8-BBDE-661C60556A10}"/>
    <dgm:cxn modelId="{4C73C478-573B-4CA4-A78B-D9D90EAD297A}" srcId="{26AEAA64-5B88-4418-A475-54957426BD4C}" destId="{72ED1DCB-2980-4324-9635-2027B8613A1E}" srcOrd="0" destOrd="0" parTransId="{29ED926B-3ED4-499F-A22E-2AA181793671}" sibTransId="{ABE8DD92-B27F-4E4B-A423-2D552462EEF8}"/>
    <dgm:cxn modelId="{D42E047C-DAB2-4197-ACD7-09821FCE0B19}" srcId="{26AEAA64-5B88-4418-A475-54957426BD4C}" destId="{D2E3220E-8498-4E05-B5E8-0CB96BEBFCBD}" srcOrd="1" destOrd="0" parTransId="{44D32ACF-12D9-4041-A4AF-FF5EE204B2FB}" sibTransId="{C123C7F2-49CA-4E40-96A8-326A9E58E134}"/>
    <dgm:cxn modelId="{DC1EE989-B4C4-4EBF-8221-0A96E62744B3}" type="presOf" srcId="{ABD8BE63-8A17-47AC-9803-27559366E178}" destId="{5DEB64D4-E4BC-4DDD-9743-F857B4C5DF99}" srcOrd="0" destOrd="1" presId="urn:microsoft.com/office/officeart/2005/8/layout/vList5"/>
    <dgm:cxn modelId="{5761E8A8-FFD9-49AD-AC02-EB67CED9B9C9}" type="presOf" srcId="{9B0BA003-11F4-4059-8066-93B13BC1C8CA}" destId="{7AA3BD50-E255-4D02-8AEC-EE4D37727A44}" srcOrd="0" destOrd="0" presId="urn:microsoft.com/office/officeart/2005/8/layout/vList5"/>
    <dgm:cxn modelId="{A93DB2BA-1DE7-4065-87B5-CB4971B8BB30}" srcId="{8111333C-7DB5-48AA-811D-47B158B0EC4A}" destId="{2C73BB86-96BC-461D-8DCF-786282D11D3C}" srcOrd="0" destOrd="0" parTransId="{03D52285-392F-4C15-86B4-428678CCF54A}" sibTransId="{DC3E412C-CE9C-431C-96A2-288091A56170}"/>
    <dgm:cxn modelId="{1F256EF9-0447-4BB7-B036-345902483B53}" type="presOf" srcId="{D2E3220E-8498-4E05-B5E8-0CB96BEBFCBD}" destId="{F35A4AF2-E303-4979-89E1-B32F606AA072}" srcOrd="0" destOrd="1" presId="urn:microsoft.com/office/officeart/2005/8/layout/vList5"/>
    <dgm:cxn modelId="{2476C365-0018-43DF-8A3E-39FF417B70E1}" type="presParOf" srcId="{7AA3BD50-E255-4D02-8AEC-EE4D37727A44}" destId="{0330E680-4F5F-485B-A1AA-A485D6B80C89}" srcOrd="0"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C820C018-444A-499A-B433-3E0E859BCBE7}" type="presParOf" srcId="{0330E680-4F5F-485B-A1AA-A485D6B80C89}" destId="{003A996E-45C3-440F-82EE-7DD0AAC01EB4}" srcOrd="1" destOrd="0" presId="urn:microsoft.com/office/officeart/2005/8/layout/vList5"/>
    <dgm:cxn modelId="{4497D223-FECD-4D39-BF97-61B802129F5E}" type="presParOf" srcId="{7AA3BD50-E255-4D02-8AEC-EE4D37727A44}" destId="{0CD8A605-F79D-4E61-888B-75345D0CFAD0}" srcOrd="1" destOrd="0" presId="urn:microsoft.com/office/officeart/2005/8/layout/vList5"/>
    <dgm:cxn modelId="{5CA1BFBB-B4F0-4F85-B3BB-5C27605D9D4A}" type="presParOf" srcId="{7AA3BD50-E255-4D02-8AEC-EE4D37727A44}" destId="{FB8BBF73-3C00-4BAB-8F5A-5D6682328C7A}" srcOrd="2" destOrd="0" presId="urn:microsoft.com/office/officeart/2005/8/layout/vList5"/>
    <dgm:cxn modelId="{B7EA9125-8365-4420-9C46-2B06A481A403}" type="presParOf" srcId="{FB8BBF73-3C00-4BAB-8F5A-5D6682328C7A}" destId="{D0C686F6-6C01-4392-8B49-A9E1600EFE24}" srcOrd="0" destOrd="0" presId="urn:microsoft.com/office/officeart/2005/8/layout/vList5"/>
    <dgm:cxn modelId="{D2BEA9B2-CEC2-4B57-AD84-B86EF14DD469}" type="presParOf" srcId="{FB8BBF73-3C00-4BAB-8F5A-5D6682328C7A}" destId="{5DEB64D4-E4BC-4DDD-9743-F857B4C5DF99}" srcOrd="1" destOrd="0" presId="urn:microsoft.com/office/officeart/2005/8/layout/vList5"/>
    <dgm:cxn modelId="{2B057F1A-D8D5-4078-BA02-7115A4DC536A}" type="presParOf" srcId="{7AA3BD50-E255-4D02-8AEC-EE4D37727A44}" destId="{9C7821A5-D840-4247-B43C-96E71810D3A4}" srcOrd="3" destOrd="0" presId="urn:microsoft.com/office/officeart/2005/8/layout/vList5"/>
    <dgm:cxn modelId="{A6B55E45-7F02-47D9-80FE-B4E509057C83}" type="presParOf" srcId="{7AA3BD50-E255-4D02-8AEC-EE4D37727A44}" destId="{66752039-EFB2-4185-B506-AA767319C0B0}" srcOrd="4" destOrd="0" presId="urn:microsoft.com/office/officeart/2005/8/layout/vList5"/>
    <dgm:cxn modelId="{C8684A4A-CA37-4001-A44E-CFCC5880A1C8}" type="presParOf" srcId="{66752039-EFB2-4185-B506-AA767319C0B0}" destId="{1ED0860A-D88E-4684-8FD0-2A789F695C3A}" srcOrd="0" destOrd="0" presId="urn:microsoft.com/office/officeart/2005/8/layout/vList5"/>
    <dgm:cxn modelId="{C58F0AB6-A45B-47C1-B2BA-35A5FDF3D4C1}" type="presParOf" srcId="{66752039-EFB2-4185-B506-AA767319C0B0}" destId="{F35A4AF2-E303-4979-89E1-B32F606AA07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ACA On Exchange </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EBB5845F-9F55-4299-BECC-3EF5BCBA105B}">
      <dgm:prSet phldrT="[Text]" custT="1"/>
      <dgm:spPr/>
      <dgm:t>
        <a:bodyPr/>
        <a:lstStyle/>
        <a:p>
          <a:r>
            <a:rPr lang="en-US" sz="1100" dirty="0"/>
            <a:t>Enrollment is received via 834 from the Exchange</a:t>
          </a:r>
        </a:p>
      </dgm:t>
    </dgm:pt>
    <dgm:pt modelId="{026C9E28-3B98-40B3-8E37-519CD7FA1035}" type="parTrans" cxnId="{D621485D-4461-4981-867C-16E518D7F3F7}">
      <dgm:prSet/>
      <dgm:spPr/>
      <dgm:t>
        <a:bodyPr/>
        <a:lstStyle/>
        <a:p>
          <a:endParaRPr lang="en-US" sz="1400"/>
        </a:p>
      </dgm:t>
    </dgm:pt>
    <dgm:pt modelId="{9E700CE2-62AF-4967-8E36-DE3DB7D76E2E}" type="sibTrans" cxnId="{D621485D-4461-4981-867C-16E518D7F3F7}">
      <dgm:prSet/>
      <dgm:spPr/>
      <dgm:t>
        <a:bodyPr/>
        <a:lstStyle/>
        <a:p>
          <a:endParaRPr lang="en-US" sz="1400"/>
        </a:p>
      </dgm:t>
    </dgm:pt>
    <dgm:pt modelId="{8111333C-7DB5-48AA-811D-47B158B0EC4A}">
      <dgm:prSet phldrT="[Text]" custT="1"/>
      <dgm:spPr/>
      <dgm:t>
        <a:bodyPr/>
        <a:lstStyle/>
        <a:p>
          <a:r>
            <a:rPr lang="en-US" sz="1600" dirty="0"/>
            <a:t>ACA Off Exchange</a:t>
          </a:r>
        </a:p>
      </dgm:t>
    </dgm:pt>
    <dgm:pt modelId="{0592C322-B109-4ECE-8D10-FF404E3A91AD}" type="parTrans" cxnId="{63A29A1D-7BD2-419E-BBC6-0AED33088B46}">
      <dgm:prSet/>
      <dgm:spPr/>
      <dgm:t>
        <a:bodyPr/>
        <a:lstStyle/>
        <a:p>
          <a:endParaRPr lang="en-US" sz="1400"/>
        </a:p>
      </dgm:t>
    </dgm:pt>
    <dgm:pt modelId="{F9E3F0C5-254C-44A2-8B2D-2674D33DAB8C}" type="sibTrans" cxnId="{63A29A1D-7BD2-419E-BBC6-0AED33088B46}">
      <dgm:prSet/>
      <dgm:spPr/>
      <dgm:t>
        <a:bodyPr/>
        <a:lstStyle/>
        <a:p>
          <a:endParaRPr lang="en-US" sz="1400"/>
        </a:p>
      </dgm:t>
    </dgm:pt>
    <dgm:pt modelId="{2C73BB86-96BC-461D-8DCF-786282D11D3C}">
      <dgm:prSet phldrT="[Text]" custT="1"/>
      <dgm:spPr/>
      <dgm:t>
        <a:bodyPr/>
        <a:lstStyle/>
        <a:p>
          <a:r>
            <a:rPr lang="en-US" sz="1100" dirty="0"/>
            <a:t>Change Form should be sent for administrative changes</a:t>
          </a:r>
        </a:p>
      </dgm:t>
    </dgm:pt>
    <dgm:pt modelId="{03D52285-392F-4C15-86B4-428678CCF54A}" type="parTrans" cxnId="{A93DB2BA-1DE7-4065-87B5-CB4971B8BB30}">
      <dgm:prSet/>
      <dgm:spPr/>
      <dgm:t>
        <a:bodyPr/>
        <a:lstStyle/>
        <a:p>
          <a:endParaRPr lang="en-US" sz="1400"/>
        </a:p>
      </dgm:t>
    </dgm:pt>
    <dgm:pt modelId="{DC3E412C-CE9C-431C-96A2-288091A56170}" type="sibTrans" cxnId="{A93DB2BA-1DE7-4065-87B5-CB4971B8BB30}">
      <dgm:prSet/>
      <dgm:spPr/>
      <dgm:t>
        <a:bodyPr/>
        <a:lstStyle/>
        <a:p>
          <a:endParaRPr lang="en-US" sz="1400"/>
        </a:p>
      </dgm:t>
    </dgm:pt>
    <dgm:pt modelId="{ABD8BE63-8A17-47AC-9803-27559366E178}">
      <dgm:prSet phldrT="[Text]" custT="1"/>
      <dgm:spPr/>
      <dgm:t>
        <a:bodyPr/>
        <a:lstStyle/>
        <a:p>
          <a:r>
            <a:rPr lang="en-US" sz="1100" dirty="0"/>
            <a:t>Application should be sent for plan changes</a:t>
          </a:r>
        </a:p>
      </dgm:t>
    </dgm:pt>
    <dgm:pt modelId="{53C2BFB5-ECA6-4FAD-94D1-D12D4136E04E}" type="parTrans" cxnId="{122E1A55-4D7D-4977-8D8F-388A4630C599}">
      <dgm:prSet/>
      <dgm:spPr/>
      <dgm:t>
        <a:bodyPr/>
        <a:lstStyle/>
        <a:p>
          <a:endParaRPr lang="en-US" sz="1400"/>
        </a:p>
      </dgm:t>
    </dgm:pt>
    <dgm:pt modelId="{DDC79473-BFCC-49C8-BBDE-661C60556A10}" type="sibTrans" cxnId="{122E1A55-4D7D-4977-8D8F-388A4630C599}">
      <dgm:prSet/>
      <dgm:spPr/>
      <dgm:t>
        <a:bodyPr/>
        <a:lstStyle/>
        <a:p>
          <a:endParaRPr lang="en-US" sz="1400"/>
        </a:p>
      </dgm:t>
    </dgm:pt>
    <dgm:pt modelId="{26AEAA64-5B88-4418-A475-54957426BD4C}">
      <dgm:prSet phldrT="[Text]" custT="1"/>
      <dgm:spPr/>
      <dgm:t>
        <a:bodyPr/>
        <a:lstStyle/>
        <a:p>
          <a:r>
            <a:rPr lang="en-US" sz="1600" dirty="0"/>
            <a:t>Non-ACA/Grandfathered</a:t>
          </a:r>
        </a:p>
      </dgm:t>
    </dgm:pt>
    <dgm:pt modelId="{BC264FAC-E786-4648-A6CF-516FFB88192B}" type="parTrans" cxnId="{FFCAEB45-90BB-41D8-8350-CF2CEFC557BE}">
      <dgm:prSet/>
      <dgm:spPr/>
      <dgm:t>
        <a:bodyPr/>
        <a:lstStyle/>
        <a:p>
          <a:endParaRPr lang="en-US" sz="1400"/>
        </a:p>
      </dgm:t>
    </dgm:pt>
    <dgm:pt modelId="{9A0BEA3E-1ED3-4455-BBC1-0014CFDF1BAA}" type="sibTrans" cxnId="{FFCAEB45-90BB-41D8-8350-CF2CEFC557BE}">
      <dgm:prSet/>
      <dgm:spPr/>
      <dgm:t>
        <a:bodyPr/>
        <a:lstStyle/>
        <a:p>
          <a:endParaRPr lang="en-US" sz="1400"/>
        </a:p>
      </dgm:t>
    </dgm:pt>
    <dgm:pt modelId="{72ED1DCB-2980-4324-9635-2027B8613A1E}">
      <dgm:prSet phldrT="[Text]" custT="1"/>
      <dgm:spPr/>
      <dgm:t>
        <a:bodyPr/>
        <a:lstStyle/>
        <a:p>
          <a:r>
            <a:rPr lang="en-US" sz="1100" dirty="0"/>
            <a:t>Non-ACA Change Form should be sent for administrative changes</a:t>
          </a:r>
        </a:p>
      </dgm:t>
    </dgm:pt>
    <dgm:pt modelId="{29ED926B-3ED4-499F-A22E-2AA181793671}" type="parTrans" cxnId="{4C73C478-573B-4CA4-A78B-D9D90EAD297A}">
      <dgm:prSet/>
      <dgm:spPr/>
      <dgm:t>
        <a:bodyPr/>
        <a:lstStyle/>
        <a:p>
          <a:endParaRPr lang="en-US" sz="1400"/>
        </a:p>
      </dgm:t>
    </dgm:pt>
    <dgm:pt modelId="{ABE8DD92-B27F-4E4B-A423-2D552462EEF8}" type="sibTrans" cxnId="{4C73C478-573B-4CA4-A78B-D9D90EAD297A}">
      <dgm:prSet/>
      <dgm:spPr/>
      <dgm:t>
        <a:bodyPr/>
        <a:lstStyle/>
        <a:p>
          <a:endParaRPr lang="en-US" sz="1400"/>
        </a:p>
      </dgm:t>
    </dgm:pt>
    <dgm:pt modelId="{D2E3220E-8498-4E05-B5E8-0CB96BEBFCBD}">
      <dgm:prSet phldrT="[Text]" custT="1"/>
      <dgm:spPr/>
      <dgm:t>
        <a:bodyPr/>
        <a:lstStyle/>
        <a:p>
          <a:r>
            <a:rPr lang="en-US" sz="1100" dirty="0"/>
            <a:t>Application should be sent for plan changes</a:t>
          </a:r>
        </a:p>
      </dgm:t>
    </dgm:pt>
    <dgm:pt modelId="{44D32ACF-12D9-4041-A4AF-FF5EE204B2FB}" type="parTrans" cxnId="{D42E047C-DAB2-4197-ACD7-09821FCE0B19}">
      <dgm:prSet/>
      <dgm:spPr/>
      <dgm:t>
        <a:bodyPr/>
        <a:lstStyle/>
        <a:p>
          <a:endParaRPr lang="en-US" sz="1400"/>
        </a:p>
      </dgm:t>
    </dgm:pt>
    <dgm:pt modelId="{C123C7F2-49CA-4E40-96A8-326A9E58E134}" type="sibTrans" cxnId="{D42E047C-DAB2-4197-ACD7-09821FCE0B19}">
      <dgm:prSet/>
      <dgm:spPr/>
      <dgm:t>
        <a:bodyPr/>
        <a:lstStyle/>
        <a:p>
          <a:endParaRPr lang="en-US" sz="1400"/>
        </a:p>
      </dgm:t>
    </dgm:pt>
    <dgm:pt modelId="{7AA3BD50-E255-4D02-8AEC-EE4D37727A44}" type="pres">
      <dgm:prSet presAssocID="{9B0BA003-11F4-4059-8066-93B13BC1C8CA}" presName="Name0" presStyleCnt="0">
        <dgm:presLayoutVars>
          <dgm:dir/>
          <dgm:animLvl val="lvl"/>
          <dgm:resizeHandles val="exact"/>
        </dgm:presLayoutVars>
      </dgm:prSet>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0" presStyleCnt="3">
        <dgm:presLayoutVars>
          <dgm:chMax val="1"/>
          <dgm:bulletEnabled val="1"/>
        </dgm:presLayoutVars>
      </dgm:prSet>
      <dgm:spPr/>
    </dgm:pt>
    <dgm:pt modelId="{003A996E-45C3-440F-82EE-7DD0AAC01EB4}" type="pres">
      <dgm:prSet presAssocID="{6E5DB584-E62A-4B47-B1F3-F9FD452E772E}" presName="descendantText" presStyleLbl="alignAccFollowNode1" presStyleIdx="0" presStyleCnt="3">
        <dgm:presLayoutVars>
          <dgm:bulletEnabled val="1"/>
        </dgm:presLayoutVars>
      </dgm:prSet>
      <dgm:spPr/>
    </dgm:pt>
    <dgm:pt modelId="{0CD8A605-F79D-4E61-888B-75345D0CFAD0}" type="pres">
      <dgm:prSet presAssocID="{0C1D1A8D-D562-4AFF-87BD-E28C76E0307E}" presName="sp" presStyleCnt="0"/>
      <dgm:spPr/>
    </dgm:pt>
    <dgm:pt modelId="{FB8BBF73-3C00-4BAB-8F5A-5D6682328C7A}" type="pres">
      <dgm:prSet presAssocID="{8111333C-7DB5-48AA-811D-47B158B0EC4A}" presName="linNode" presStyleCnt="0"/>
      <dgm:spPr/>
    </dgm:pt>
    <dgm:pt modelId="{D0C686F6-6C01-4392-8B49-A9E1600EFE24}" type="pres">
      <dgm:prSet presAssocID="{8111333C-7DB5-48AA-811D-47B158B0EC4A}" presName="parentText" presStyleLbl="node1" presStyleIdx="1" presStyleCnt="3" custLinFactNeighborX="-903" custLinFactNeighborY="-6513">
        <dgm:presLayoutVars>
          <dgm:chMax val="1"/>
          <dgm:bulletEnabled val="1"/>
        </dgm:presLayoutVars>
      </dgm:prSet>
      <dgm:spPr/>
    </dgm:pt>
    <dgm:pt modelId="{5DEB64D4-E4BC-4DDD-9743-F857B4C5DF99}" type="pres">
      <dgm:prSet presAssocID="{8111333C-7DB5-48AA-811D-47B158B0EC4A}" presName="descendantText" presStyleLbl="alignAccFollowNode1" presStyleIdx="1" presStyleCnt="3">
        <dgm:presLayoutVars>
          <dgm:bulletEnabled val="1"/>
        </dgm:presLayoutVars>
      </dgm:prSet>
      <dgm:spPr/>
    </dgm:pt>
    <dgm:pt modelId="{9C7821A5-D840-4247-B43C-96E71810D3A4}" type="pres">
      <dgm:prSet presAssocID="{F9E3F0C5-254C-44A2-8B2D-2674D33DAB8C}" presName="sp" presStyleCnt="0"/>
      <dgm:spPr/>
    </dgm:pt>
    <dgm:pt modelId="{66752039-EFB2-4185-B506-AA767319C0B0}" type="pres">
      <dgm:prSet presAssocID="{26AEAA64-5B88-4418-A475-54957426BD4C}" presName="linNode" presStyleCnt="0"/>
      <dgm:spPr/>
    </dgm:pt>
    <dgm:pt modelId="{1ED0860A-D88E-4684-8FD0-2A789F695C3A}" type="pres">
      <dgm:prSet presAssocID="{26AEAA64-5B88-4418-A475-54957426BD4C}" presName="parentText" presStyleLbl="node1" presStyleIdx="2" presStyleCnt="3">
        <dgm:presLayoutVars>
          <dgm:chMax val="1"/>
          <dgm:bulletEnabled val="1"/>
        </dgm:presLayoutVars>
      </dgm:prSet>
      <dgm:spPr/>
    </dgm:pt>
    <dgm:pt modelId="{F35A4AF2-E303-4979-89E1-B32F606AA072}" type="pres">
      <dgm:prSet presAssocID="{26AEAA64-5B88-4418-A475-54957426BD4C}" presName="descendantText" presStyleLbl="alignAccFollowNode1" presStyleIdx="2" presStyleCnt="3">
        <dgm:presLayoutVars>
          <dgm:bulletEnabled val="1"/>
        </dgm:presLayoutVars>
      </dgm:prSet>
      <dgm:spPr/>
    </dgm:pt>
  </dgm:ptLst>
  <dgm:cxnLst>
    <dgm:cxn modelId="{D1377C10-E5A8-431D-8975-CC08532F81F4}" type="presOf" srcId="{EBB5845F-9F55-4299-BECC-3EF5BCBA105B}" destId="{003A996E-45C3-440F-82EE-7DD0AAC01EB4}" srcOrd="0" destOrd="0" presId="urn:microsoft.com/office/officeart/2005/8/layout/vList5"/>
    <dgm:cxn modelId="{63A29A1D-7BD2-419E-BBC6-0AED33088B46}" srcId="{9B0BA003-11F4-4059-8066-93B13BC1C8CA}" destId="{8111333C-7DB5-48AA-811D-47B158B0EC4A}" srcOrd="1" destOrd="0" parTransId="{0592C322-B109-4ECE-8D10-FF404E3A91AD}" sibTransId="{F9E3F0C5-254C-44A2-8B2D-2674D33DAB8C}"/>
    <dgm:cxn modelId="{8068C91F-8536-48D7-BB90-EC36D70B1918}" type="presOf" srcId="{26AEAA64-5B88-4418-A475-54957426BD4C}" destId="{1ED0860A-D88E-4684-8FD0-2A789F695C3A}" srcOrd="0" destOrd="0" presId="urn:microsoft.com/office/officeart/2005/8/layout/vList5"/>
    <dgm:cxn modelId="{0322EB22-0FA9-4724-89C7-36CD19CD3B3E}" type="presOf" srcId="{6E5DB584-E62A-4B47-B1F3-F9FD452E772E}" destId="{3FFD6279-44D3-46B9-A235-3EA915B9A1D2}" srcOrd="0" destOrd="0" presId="urn:microsoft.com/office/officeart/2005/8/layout/vList5"/>
    <dgm:cxn modelId="{A3AE402D-921A-41D7-B0AB-2FF27E20217C}" type="presOf" srcId="{2C73BB86-96BC-461D-8DCF-786282D11D3C}" destId="{5DEB64D4-E4BC-4DDD-9743-F857B4C5DF99}" srcOrd="0" destOrd="0" presId="urn:microsoft.com/office/officeart/2005/8/layout/vList5"/>
    <dgm:cxn modelId="{0F521E32-969A-428B-B752-4209C724D446}" type="presOf" srcId="{8111333C-7DB5-48AA-811D-47B158B0EC4A}" destId="{D0C686F6-6C01-4392-8B49-A9E1600EFE24}" srcOrd="0" destOrd="0" presId="urn:microsoft.com/office/officeart/2005/8/layout/vList5"/>
    <dgm:cxn modelId="{D621485D-4461-4981-867C-16E518D7F3F7}" srcId="{6E5DB584-E62A-4B47-B1F3-F9FD452E772E}" destId="{EBB5845F-9F55-4299-BECC-3EF5BCBA105B}" srcOrd="0" destOrd="0" parTransId="{026C9E28-3B98-40B3-8E37-519CD7FA1035}" sibTransId="{9E700CE2-62AF-4967-8E36-DE3DB7D76E2E}"/>
    <dgm:cxn modelId="{A3195A42-17E5-425C-9D9C-45FFF818C907}" type="presOf" srcId="{72ED1DCB-2980-4324-9635-2027B8613A1E}" destId="{F35A4AF2-E303-4979-89E1-B32F606AA072}" srcOrd="0" destOrd="0" presId="urn:microsoft.com/office/officeart/2005/8/layout/vList5"/>
    <dgm:cxn modelId="{FFCAEB45-90BB-41D8-8350-CF2CEFC557BE}" srcId="{9B0BA003-11F4-4059-8066-93B13BC1C8CA}" destId="{26AEAA64-5B88-4418-A475-54957426BD4C}" srcOrd="2" destOrd="0" parTransId="{BC264FAC-E786-4648-A6CF-516FFB88192B}" sibTransId="{9A0BEA3E-1ED3-4455-BBC1-0014CFDF1BAA}"/>
    <dgm:cxn modelId="{F039F354-7343-4DF1-83FA-811BCF3EF2F5}" srcId="{9B0BA003-11F4-4059-8066-93B13BC1C8CA}" destId="{6E5DB584-E62A-4B47-B1F3-F9FD452E772E}" srcOrd="0" destOrd="0" parTransId="{821E8958-8015-4E22-9E47-8DD5D4D3C21E}" sibTransId="{0C1D1A8D-D562-4AFF-87BD-E28C76E0307E}"/>
    <dgm:cxn modelId="{122E1A55-4D7D-4977-8D8F-388A4630C599}" srcId="{8111333C-7DB5-48AA-811D-47B158B0EC4A}" destId="{ABD8BE63-8A17-47AC-9803-27559366E178}" srcOrd="1" destOrd="0" parTransId="{53C2BFB5-ECA6-4FAD-94D1-D12D4136E04E}" sibTransId="{DDC79473-BFCC-49C8-BBDE-661C60556A10}"/>
    <dgm:cxn modelId="{4C73C478-573B-4CA4-A78B-D9D90EAD297A}" srcId="{26AEAA64-5B88-4418-A475-54957426BD4C}" destId="{72ED1DCB-2980-4324-9635-2027B8613A1E}" srcOrd="0" destOrd="0" parTransId="{29ED926B-3ED4-499F-A22E-2AA181793671}" sibTransId="{ABE8DD92-B27F-4E4B-A423-2D552462EEF8}"/>
    <dgm:cxn modelId="{D42E047C-DAB2-4197-ACD7-09821FCE0B19}" srcId="{26AEAA64-5B88-4418-A475-54957426BD4C}" destId="{D2E3220E-8498-4E05-B5E8-0CB96BEBFCBD}" srcOrd="1" destOrd="0" parTransId="{44D32ACF-12D9-4041-A4AF-FF5EE204B2FB}" sibTransId="{C123C7F2-49CA-4E40-96A8-326A9E58E134}"/>
    <dgm:cxn modelId="{DC1EE989-B4C4-4EBF-8221-0A96E62744B3}" type="presOf" srcId="{ABD8BE63-8A17-47AC-9803-27559366E178}" destId="{5DEB64D4-E4BC-4DDD-9743-F857B4C5DF99}" srcOrd="0" destOrd="1" presId="urn:microsoft.com/office/officeart/2005/8/layout/vList5"/>
    <dgm:cxn modelId="{5761E8A8-FFD9-49AD-AC02-EB67CED9B9C9}" type="presOf" srcId="{9B0BA003-11F4-4059-8066-93B13BC1C8CA}" destId="{7AA3BD50-E255-4D02-8AEC-EE4D37727A44}" srcOrd="0" destOrd="0" presId="urn:microsoft.com/office/officeart/2005/8/layout/vList5"/>
    <dgm:cxn modelId="{A93DB2BA-1DE7-4065-87B5-CB4971B8BB30}" srcId="{8111333C-7DB5-48AA-811D-47B158B0EC4A}" destId="{2C73BB86-96BC-461D-8DCF-786282D11D3C}" srcOrd="0" destOrd="0" parTransId="{03D52285-392F-4C15-86B4-428678CCF54A}" sibTransId="{DC3E412C-CE9C-431C-96A2-288091A56170}"/>
    <dgm:cxn modelId="{1F256EF9-0447-4BB7-B036-345902483B53}" type="presOf" srcId="{D2E3220E-8498-4E05-B5E8-0CB96BEBFCBD}" destId="{F35A4AF2-E303-4979-89E1-B32F606AA072}" srcOrd="0" destOrd="1" presId="urn:microsoft.com/office/officeart/2005/8/layout/vList5"/>
    <dgm:cxn modelId="{2476C365-0018-43DF-8A3E-39FF417B70E1}" type="presParOf" srcId="{7AA3BD50-E255-4D02-8AEC-EE4D37727A44}" destId="{0330E680-4F5F-485B-A1AA-A485D6B80C89}" srcOrd="0"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C820C018-444A-499A-B433-3E0E859BCBE7}" type="presParOf" srcId="{0330E680-4F5F-485B-A1AA-A485D6B80C89}" destId="{003A996E-45C3-440F-82EE-7DD0AAC01EB4}" srcOrd="1" destOrd="0" presId="urn:microsoft.com/office/officeart/2005/8/layout/vList5"/>
    <dgm:cxn modelId="{4497D223-FECD-4D39-BF97-61B802129F5E}" type="presParOf" srcId="{7AA3BD50-E255-4D02-8AEC-EE4D37727A44}" destId="{0CD8A605-F79D-4E61-888B-75345D0CFAD0}" srcOrd="1" destOrd="0" presId="urn:microsoft.com/office/officeart/2005/8/layout/vList5"/>
    <dgm:cxn modelId="{5CA1BFBB-B4F0-4F85-B3BB-5C27605D9D4A}" type="presParOf" srcId="{7AA3BD50-E255-4D02-8AEC-EE4D37727A44}" destId="{FB8BBF73-3C00-4BAB-8F5A-5D6682328C7A}" srcOrd="2" destOrd="0" presId="urn:microsoft.com/office/officeart/2005/8/layout/vList5"/>
    <dgm:cxn modelId="{B7EA9125-8365-4420-9C46-2B06A481A403}" type="presParOf" srcId="{FB8BBF73-3C00-4BAB-8F5A-5D6682328C7A}" destId="{D0C686F6-6C01-4392-8B49-A9E1600EFE24}" srcOrd="0" destOrd="0" presId="urn:microsoft.com/office/officeart/2005/8/layout/vList5"/>
    <dgm:cxn modelId="{D2BEA9B2-CEC2-4B57-AD84-B86EF14DD469}" type="presParOf" srcId="{FB8BBF73-3C00-4BAB-8F5A-5D6682328C7A}" destId="{5DEB64D4-E4BC-4DDD-9743-F857B4C5DF99}" srcOrd="1" destOrd="0" presId="urn:microsoft.com/office/officeart/2005/8/layout/vList5"/>
    <dgm:cxn modelId="{2B057F1A-D8D5-4078-BA02-7115A4DC536A}" type="presParOf" srcId="{7AA3BD50-E255-4D02-8AEC-EE4D37727A44}" destId="{9C7821A5-D840-4247-B43C-96E71810D3A4}" srcOrd="3" destOrd="0" presId="urn:microsoft.com/office/officeart/2005/8/layout/vList5"/>
    <dgm:cxn modelId="{A6B55E45-7F02-47D9-80FE-B4E509057C83}" type="presParOf" srcId="{7AA3BD50-E255-4D02-8AEC-EE4D37727A44}" destId="{66752039-EFB2-4185-B506-AA767319C0B0}" srcOrd="4" destOrd="0" presId="urn:microsoft.com/office/officeart/2005/8/layout/vList5"/>
    <dgm:cxn modelId="{C8684A4A-CA37-4001-A44E-CFCC5880A1C8}" type="presParOf" srcId="{66752039-EFB2-4185-B506-AA767319C0B0}" destId="{1ED0860A-D88E-4684-8FD0-2A789F695C3A}" srcOrd="0" destOrd="0" presId="urn:microsoft.com/office/officeart/2005/8/layout/vList5"/>
    <dgm:cxn modelId="{C58F0AB6-A45B-47C1-B2BA-35A5FDF3D4C1}" type="presParOf" srcId="{66752039-EFB2-4185-B506-AA767319C0B0}" destId="{F35A4AF2-E303-4979-89E1-B32F606AA07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Non-ACA/Grandfathered</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72ED1DCB-2980-4324-9635-2027B8613A1E}">
      <dgm:prSet phldrT="[Text]" custT="1"/>
      <dgm:spPr/>
      <dgm:t>
        <a:bodyPr/>
        <a:lstStyle/>
        <a:p>
          <a:r>
            <a:rPr lang="en-US" sz="1100" dirty="0"/>
            <a:t>Non-ACA Change Form should be sent for administrative changes</a:t>
          </a:r>
        </a:p>
      </dgm:t>
    </dgm:pt>
    <dgm:pt modelId="{29ED926B-3ED4-499F-A22E-2AA181793671}" type="parTrans" cxnId="{4C73C478-573B-4CA4-A78B-D9D90EAD297A}">
      <dgm:prSet/>
      <dgm:spPr/>
      <dgm:t>
        <a:bodyPr/>
        <a:lstStyle/>
        <a:p>
          <a:endParaRPr lang="en-US" sz="1400"/>
        </a:p>
      </dgm:t>
    </dgm:pt>
    <dgm:pt modelId="{ABE8DD92-B27F-4E4B-A423-2D552462EEF8}" type="sibTrans" cxnId="{4C73C478-573B-4CA4-A78B-D9D90EAD297A}">
      <dgm:prSet/>
      <dgm:spPr/>
      <dgm:t>
        <a:bodyPr/>
        <a:lstStyle/>
        <a:p>
          <a:endParaRPr lang="en-US" sz="1400"/>
        </a:p>
      </dgm:t>
    </dgm:pt>
    <dgm:pt modelId="{D2E3220E-8498-4E05-B5E8-0CB96BEBFCBD}">
      <dgm:prSet phldrT="[Text]" custT="1"/>
      <dgm:spPr/>
      <dgm:t>
        <a:bodyPr/>
        <a:lstStyle/>
        <a:p>
          <a:r>
            <a:rPr lang="en-US" sz="1100" dirty="0"/>
            <a:t>Application should be sent for plan changes</a:t>
          </a:r>
        </a:p>
      </dgm:t>
    </dgm:pt>
    <dgm:pt modelId="{44D32ACF-12D9-4041-A4AF-FF5EE204B2FB}" type="parTrans" cxnId="{D42E047C-DAB2-4197-ACD7-09821FCE0B19}">
      <dgm:prSet/>
      <dgm:spPr/>
      <dgm:t>
        <a:bodyPr/>
        <a:lstStyle/>
        <a:p>
          <a:endParaRPr lang="en-US" sz="1400"/>
        </a:p>
      </dgm:t>
    </dgm:pt>
    <dgm:pt modelId="{C123C7F2-49CA-4E40-96A8-326A9E58E134}" type="sibTrans" cxnId="{D42E047C-DAB2-4197-ACD7-09821FCE0B19}">
      <dgm:prSet/>
      <dgm:spPr/>
      <dgm:t>
        <a:bodyPr/>
        <a:lstStyle/>
        <a:p>
          <a:endParaRPr lang="en-US" sz="1400"/>
        </a:p>
      </dgm:t>
    </dgm:pt>
    <dgm:pt modelId="{336D14BA-FF44-45F8-9FF9-B8A274ED5045}">
      <dgm:prSet phldrT="[Text]" custT="1"/>
      <dgm:spPr/>
      <dgm:t>
        <a:bodyPr/>
        <a:lstStyle/>
        <a:p>
          <a:r>
            <a:rPr lang="en-US" sz="1600" dirty="0"/>
            <a:t>ACA On Exchange</a:t>
          </a:r>
        </a:p>
      </dgm:t>
    </dgm:pt>
    <dgm:pt modelId="{4725E111-40AB-4183-8992-5362C0A21B92}" type="parTrans" cxnId="{6215A0E5-6DA4-495D-A237-67CBA7FC00DE}">
      <dgm:prSet/>
      <dgm:spPr/>
      <dgm:t>
        <a:bodyPr/>
        <a:lstStyle/>
        <a:p>
          <a:endParaRPr lang="en-US"/>
        </a:p>
      </dgm:t>
    </dgm:pt>
    <dgm:pt modelId="{70130F89-C045-4700-9018-12B2D6FA2BC3}" type="sibTrans" cxnId="{6215A0E5-6DA4-495D-A237-67CBA7FC00DE}">
      <dgm:prSet/>
      <dgm:spPr/>
      <dgm:t>
        <a:bodyPr/>
        <a:lstStyle/>
        <a:p>
          <a:endParaRPr lang="en-US"/>
        </a:p>
      </dgm:t>
    </dgm:pt>
    <dgm:pt modelId="{20E2C88D-D4A0-4BB3-8757-C5015A9752A0}">
      <dgm:prSet phldrT="[Text]" custT="1"/>
      <dgm:spPr/>
      <dgm:t>
        <a:bodyPr/>
        <a:lstStyle/>
        <a:p>
          <a:r>
            <a:rPr lang="en-US" sz="1100" dirty="0"/>
            <a:t>Enrollment is received Via 834 from the Exchange </a:t>
          </a:r>
        </a:p>
      </dgm:t>
    </dgm:pt>
    <dgm:pt modelId="{A6572703-8D56-42C2-8C04-B73204EFE843}" type="parTrans" cxnId="{B9C38B9A-ABCB-490D-95C9-8325DA3468E5}">
      <dgm:prSet/>
      <dgm:spPr/>
      <dgm:t>
        <a:bodyPr/>
        <a:lstStyle/>
        <a:p>
          <a:endParaRPr lang="en-US"/>
        </a:p>
      </dgm:t>
    </dgm:pt>
    <dgm:pt modelId="{20FF2D9B-709B-4BA9-8337-90E2FF95F909}" type="sibTrans" cxnId="{B9C38B9A-ABCB-490D-95C9-8325DA3468E5}">
      <dgm:prSet/>
      <dgm:spPr/>
      <dgm:t>
        <a:bodyPr/>
        <a:lstStyle/>
        <a:p>
          <a:endParaRPr lang="en-US"/>
        </a:p>
      </dgm:t>
    </dgm:pt>
    <dgm:pt modelId="{7AA3BD50-E255-4D02-8AEC-EE4D37727A44}" type="pres">
      <dgm:prSet presAssocID="{9B0BA003-11F4-4059-8066-93B13BC1C8CA}" presName="Name0" presStyleCnt="0">
        <dgm:presLayoutVars>
          <dgm:dir/>
          <dgm:animLvl val="lvl"/>
          <dgm:resizeHandles val="exact"/>
        </dgm:presLayoutVars>
      </dgm:prSet>
      <dgm:spPr/>
    </dgm:pt>
    <dgm:pt modelId="{B5F66851-48C8-4CC2-838F-6508ABEAE671}" type="pres">
      <dgm:prSet presAssocID="{336D14BA-FF44-45F8-9FF9-B8A274ED5045}" presName="linNode" presStyleCnt="0"/>
      <dgm:spPr/>
    </dgm:pt>
    <dgm:pt modelId="{5B5EF568-5450-4AA2-82BB-B1CEE567F724}" type="pres">
      <dgm:prSet presAssocID="{336D14BA-FF44-45F8-9FF9-B8A274ED5045}" presName="parentText" presStyleLbl="node1" presStyleIdx="0" presStyleCnt="2">
        <dgm:presLayoutVars>
          <dgm:chMax val="1"/>
          <dgm:bulletEnabled val="1"/>
        </dgm:presLayoutVars>
      </dgm:prSet>
      <dgm:spPr/>
    </dgm:pt>
    <dgm:pt modelId="{275D29CB-A491-4615-B638-5A165E47931D}" type="pres">
      <dgm:prSet presAssocID="{336D14BA-FF44-45F8-9FF9-B8A274ED5045}" presName="descendantText" presStyleLbl="alignAccFollowNode1" presStyleIdx="0" presStyleCnt="2">
        <dgm:presLayoutVars>
          <dgm:bulletEnabled val="1"/>
        </dgm:presLayoutVars>
      </dgm:prSet>
      <dgm:spPr/>
    </dgm:pt>
    <dgm:pt modelId="{B516E2F7-89E2-4436-8724-B2B57677641A}" type="pres">
      <dgm:prSet presAssocID="{70130F89-C045-4700-9018-12B2D6FA2BC3}" presName="sp" presStyleCnt="0"/>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1" presStyleCnt="2">
        <dgm:presLayoutVars>
          <dgm:chMax val="1"/>
          <dgm:bulletEnabled val="1"/>
        </dgm:presLayoutVars>
      </dgm:prSet>
      <dgm:spPr/>
    </dgm:pt>
    <dgm:pt modelId="{0A2CEFDE-AEDC-4D1C-AF15-1D563C51BE61}" type="pres">
      <dgm:prSet presAssocID="{6E5DB584-E62A-4B47-B1F3-F9FD452E772E}" presName="descendantText" presStyleLbl="alignAccFollowNode1" presStyleIdx="1" presStyleCnt="2">
        <dgm:presLayoutVars>
          <dgm:bulletEnabled val="1"/>
        </dgm:presLayoutVars>
      </dgm:prSet>
      <dgm:spPr/>
    </dgm:pt>
  </dgm:ptLst>
  <dgm:cxnLst>
    <dgm:cxn modelId="{0322EB22-0FA9-4724-89C7-36CD19CD3B3E}" type="presOf" srcId="{6E5DB584-E62A-4B47-B1F3-F9FD452E772E}" destId="{3FFD6279-44D3-46B9-A235-3EA915B9A1D2}" srcOrd="0" destOrd="0" presId="urn:microsoft.com/office/officeart/2005/8/layout/vList5"/>
    <dgm:cxn modelId="{A4C3812F-BB27-4827-B02E-67DDC480D7E4}" type="presOf" srcId="{D2E3220E-8498-4E05-B5E8-0CB96BEBFCBD}" destId="{0A2CEFDE-AEDC-4D1C-AF15-1D563C51BE61}" srcOrd="0" destOrd="1" presId="urn:microsoft.com/office/officeart/2005/8/layout/vList5"/>
    <dgm:cxn modelId="{F039F354-7343-4DF1-83FA-811BCF3EF2F5}" srcId="{9B0BA003-11F4-4059-8066-93B13BC1C8CA}" destId="{6E5DB584-E62A-4B47-B1F3-F9FD452E772E}" srcOrd="1" destOrd="0" parTransId="{821E8958-8015-4E22-9E47-8DD5D4D3C21E}" sibTransId="{0C1D1A8D-D562-4AFF-87BD-E28C76E0307E}"/>
    <dgm:cxn modelId="{4C73C478-573B-4CA4-A78B-D9D90EAD297A}" srcId="{6E5DB584-E62A-4B47-B1F3-F9FD452E772E}" destId="{72ED1DCB-2980-4324-9635-2027B8613A1E}" srcOrd="0" destOrd="0" parTransId="{29ED926B-3ED4-499F-A22E-2AA181793671}" sibTransId="{ABE8DD92-B27F-4E4B-A423-2D552462EEF8}"/>
    <dgm:cxn modelId="{D42E047C-DAB2-4197-ACD7-09821FCE0B19}" srcId="{6E5DB584-E62A-4B47-B1F3-F9FD452E772E}" destId="{D2E3220E-8498-4E05-B5E8-0CB96BEBFCBD}" srcOrd="1" destOrd="0" parTransId="{44D32ACF-12D9-4041-A4AF-FF5EE204B2FB}" sibTransId="{C123C7F2-49CA-4E40-96A8-326A9E58E134}"/>
    <dgm:cxn modelId="{B9C38B9A-ABCB-490D-95C9-8325DA3468E5}" srcId="{336D14BA-FF44-45F8-9FF9-B8A274ED5045}" destId="{20E2C88D-D4A0-4BB3-8757-C5015A9752A0}" srcOrd="0" destOrd="0" parTransId="{A6572703-8D56-42C2-8C04-B73204EFE843}" sibTransId="{20FF2D9B-709B-4BA9-8337-90E2FF95F909}"/>
    <dgm:cxn modelId="{5761E8A8-FFD9-49AD-AC02-EB67CED9B9C9}" type="presOf" srcId="{9B0BA003-11F4-4059-8066-93B13BC1C8CA}" destId="{7AA3BD50-E255-4D02-8AEC-EE4D37727A44}" srcOrd="0" destOrd="0" presId="urn:microsoft.com/office/officeart/2005/8/layout/vList5"/>
    <dgm:cxn modelId="{2EF9E8B9-68DE-496B-863D-AC179AECFF61}" type="presOf" srcId="{72ED1DCB-2980-4324-9635-2027B8613A1E}" destId="{0A2CEFDE-AEDC-4D1C-AF15-1D563C51BE61}" srcOrd="0" destOrd="0" presId="urn:microsoft.com/office/officeart/2005/8/layout/vList5"/>
    <dgm:cxn modelId="{E80AFEDA-34A0-4065-8A04-8D8F2F671862}" type="presOf" srcId="{336D14BA-FF44-45F8-9FF9-B8A274ED5045}" destId="{5B5EF568-5450-4AA2-82BB-B1CEE567F724}" srcOrd="0" destOrd="0" presId="urn:microsoft.com/office/officeart/2005/8/layout/vList5"/>
    <dgm:cxn modelId="{6215A0E5-6DA4-495D-A237-67CBA7FC00DE}" srcId="{9B0BA003-11F4-4059-8066-93B13BC1C8CA}" destId="{336D14BA-FF44-45F8-9FF9-B8A274ED5045}" srcOrd="0" destOrd="0" parTransId="{4725E111-40AB-4183-8992-5362C0A21B92}" sibTransId="{70130F89-C045-4700-9018-12B2D6FA2BC3}"/>
    <dgm:cxn modelId="{E3413FFE-A507-45D0-B760-030FFD4602B7}" type="presOf" srcId="{20E2C88D-D4A0-4BB3-8757-C5015A9752A0}" destId="{275D29CB-A491-4615-B638-5A165E47931D}" srcOrd="0" destOrd="0" presId="urn:microsoft.com/office/officeart/2005/8/layout/vList5"/>
    <dgm:cxn modelId="{5350B8E2-95B8-4CD5-8460-B19FA5B789B9}" type="presParOf" srcId="{7AA3BD50-E255-4D02-8AEC-EE4D37727A44}" destId="{B5F66851-48C8-4CC2-838F-6508ABEAE671}" srcOrd="0" destOrd="0" presId="urn:microsoft.com/office/officeart/2005/8/layout/vList5"/>
    <dgm:cxn modelId="{D3429D58-B436-451B-8383-E4DFE9889C5E}" type="presParOf" srcId="{B5F66851-48C8-4CC2-838F-6508ABEAE671}" destId="{5B5EF568-5450-4AA2-82BB-B1CEE567F724}" srcOrd="0" destOrd="0" presId="urn:microsoft.com/office/officeart/2005/8/layout/vList5"/>
    <dgm:cxn modelId="{CFD76867-D9D7-4516-9475-7FD3E2EDBBDD}" type="presParOf" srcId="{B5F66851-48C8-4CC2-838F-6508ABEAE671}" destId="{275D29CB-A491-4615-B638-5A165E47931D}" srcOrd="1" destOrd="0" presId="urn:microsoft.com/office/officeart/2005/8/layout/vList5"/>
    <dgm:cxn modelId="{E6CC2D76-93B2-41F0-A391-E4826410ED1C}" type="presParOf" srcId="{7AA3BD50-E255-4D02-8AEC-EE4D37727A44}" destId="{B516E2F7-89E2-4436-8724-B2B57677641A}" srcOrd="1" destOrd="0" presId="urn:microsoft.com/office/officeart/2005/8/layout/vList5"/>
    <dgm:cxn modelId="{2476C365-0018-43DF-8A3E-39FF417B70E1}" type="presParOf" srcId="{7AA3BD50-E255-4D02-8AEC-EE4D37727A44}" destId="{0330E680-4F5F-485B-A1AA-A485D6B80C89}" srcOrd="2"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6EB98EA0-F9B5-484E-9051-FAA68418D283}" type="presParOf" srcId="{0330E680-4F5F-485B-A1AA-A485D6B80C89}" destId="{0A2CEFDE-AEDC-4D1C-AF15-1D563C51BE61}"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Grandfathered On Exchange </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EBB5845F-9F55-4299-BECC-3EF5BCBA105B}">
      <dgm:prSet phldrT="[Text]" custT="1"/>
      <dgm:spPr/>
      <dgm:t>
        <a:bodyPr/>
        <a:lstStyle/>
        <a:p>
          <a:r>
            <a:rPr lang="en-US" sz="1100" dirty="0"/>
            <a:t>Member must go back to the Maryland Health Connection</a:t>
          </a:r>
        </a:p>
      </dgm:t>
    </dgm:pt>
    <dgm:pt modelId="{026C9E28-3B98-40B3-8E37-519CD7FA1035}" type="parTrans" cxnId="{D621485D-4461-4981-867C-16E518D7F3F7}">
      <dgm:prSet/>
      <dgm:spPr/>
      <dgm:t>
        <a:bodyPr/>
        <a:lstStyle/>
        <a:p>
          <a:endParaRPr lang="en-US" sz="1400"/>
        </a:p>
      </dgm:t>
    </dgm:pt>
    <dgm:pt modelId="{9E700CE2-62AF-4967-8E36-DE3DB7D76E2E}" type="sibTrans" cxnId="{D621485D-4461-4981-867C-16E518D7F3F7}">
      <dgm:prSet/>
      <dgm:spPr/>
      <dgm:t>
        <a:bodyPr/>
        <a:lstStyle/>
        <a:p>
          <a:endParaRPr lang="en-US" sz="1400"/>
        </a:p>
      </dgm:t>
    </dgm:pt>
    <dgm:pt modelId="{8111333C-7DB5-48AA-811D-47B158B0EC4A}">
      <dgm:prSet phldrT="[Text]" custT="1"/>
      <dgm:spPr/>
      <dgm:t>
        <a:bodyPr/>
        <a:lstStyle/>
        <a:p>
          <a:r>
            <a:rPr lang="en-US" sz="1600" dirty="0"/>
            <a:t>Grandfathered Off Exchange</a:t>
          </a:r>
        </a:p>
      </dgm:t>
    </dgm:pt>
    <dgm:pt modelId="{0592C322-B109-4ECE-8D10-FF404E3A91AD}" type="parTrans" cxnId="{63A29A1D-7BD2-419E-BBC6-0AED33088B46}">
      <dgm:prSet/>
      <dgm:spPr/>
      <dgm:t>
        <a:bodyPr/>
        <a:lstStyle/>
        <a:p>
          <a:endParaRPr lang="en-US" sz="1400"/>
        </a:p>
      </dgm:t>
    </dgm:pt>
    <dgm:pt modelId="{F9E3F0C5-254C-44A2-8B2D-2674D33DAB8C}" type="sibTrans" cxnId="{63A29A1D-7BD2-419E-BBC6-0AED33088B46}">
      <dgm:prSet/>
      <dgm:spPr/>
      <dgm:t>
        <a:bodyPr/>
        <a:lstStyle/>
        <a:p>
          <a:endParaRPr lang="en-US" sz="1400"/>
        </a:p>
      </dgm:t>
    </dgm:pt>
    <dgm:pt modelId="{2C73BB86-96BC-461D-8DCF-786282D11D3C}">
      <dgm:prSet phldrT="[Text]" custT="1"/>
      <dgm:spPr/>
      <dgm:t>
        <a:bodyPr/>
        <a:lstStyle/>
        <a:p>
          <a:r>
            <a:rPr lang="en-US" sz="1100" dirty="0"/>
            <a:t>Membership Change Form should be sent for administrative changes</a:t>
          </a:r>
        </a:p>
      </dgm:t>
    </dgm:pt>
    <dgm:pt modelId="{03D52285-392F-4C15-86B4-428678CCF54A}" type="parTrans" cxnId="{A93DB2BA-1DE7-4065-87B5-CB4971B8BB30}">
      <dgm:prSet/>
      <dgm:spPr/>
      <dgm:t>
        <a:bodyPr/>
        <a:lstStyle/>
        <a:p>
          <a:endParaRPr lang="en-US" sz="1400"/>
        </a:p>
      </dgm:t>
    </dgm:pt>
    <dgm:pt modelId="{DC3E412C-CE9C-431C-96A2-288091A56170}" type="sibTrans" cxnId="{A93DB2BA-1DE7-4065-87B5-CB4971B8BB30}">
      <dgm:prSet/>
      <dgm:spPr/>
      <dgm:t>
        <a:bodyPr/>
        <a:lstStyle/>
        <a:p>
          <a:endParaRPr lang="en-US" sz="1400"/>
        </a:p>
      </dgm:t>
    </dgm:pt>
    <dgm:pt modelId="{ABD8BE63-8A17-47AC-9803-27559366E178}">
      <dgm:prSet phldrT="[Text]" custT="1"/>
      <dgm:spPr/>
      <dgm:t>
        <a:bodyPr/>
        <a:lstStyle/>
        <a:p>
          <a:r>
            <a:rPr lang="en-US" sz="1100" dirty="0"/>
            <a:t>Application should be sent for plan changes</a:t>
          </a:r>
        </a:p>
      </dgm:t>
    </dgm:pt>
    <dgm:pt modelId="{53C2BFB5-ECA6-4FAD-94D1-D12D4136E04E}" type="parTrans" cxnId="{122E1A55-4D7D-4977-8D8F-388A4630C599}">
      <dgm:prSet/>
      <dgm:spPr/>
      <dgm:t>
        <a:bodyPr/>
        <a:lstStyle/>
        <a:p>
          <a:endParaRPr lang="en-US" sz="1400"/>
        </a:p>
      </dgm:t>
    </dgm:pt>
    <dgm:pt modelId="{DDC79473-BFCC-49C8-BBDE-661C60556A10}" type="sibTrans" cxnId="{122E1A55-4D7D-4977-8D8F-388A4630C599}">
      <dgm:prSet/>
      <dgm:spPr/>
      <dgm:t>
        <a:bodyPr/>
        <a:lstStyle/>
        <a:p>
          <a:endParaRPr lang="en-US" sz="1400"/>
        </a:p>
      </dgm:t>
    </dgm:pt>
    <dgm:pt modelId="{7AA3BD50-E255-4D02-8AEC-EE4D37727A44}" type="pres">
      <dgm:prSet presAssocID="{9B0BA003-11F4-4059-8066-93B13BC1C8CA}" presName="Name0" presStyleCnt="0">
        <dgm:presLayoutVars>
          <dgm:dir/>
          <dgm:animLvl val="lvl"/>
          <dgm:resizeHandles val="exact"/>
        </dgm:presLayoutVars>
      </dgm:prSet>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0" presStyleCnt="2">
        <dgm:presLayoutVars>
          <dgm:chMax val="1"/>
          <dgm:bulletEnabled val="1"/>
        </dgm:presLayoutVars>
      </dgm:prSet>
      <dgm:spPr/>
    </dgm:pt>
    <dgm:pt modelId="{003A996E-45C3-440F-82EE-7DD0AAC01EB4}" type="pres">
      <dgm:prSet presAssocID="{6E5DB584-E62A-4B47-B1F3-F9FD452E772E}" presName="descendantText" presStyleLbl="alignAccFollowNode1" presStyleIdx="0" presStyleCnt="2">
        <dgm:presLayoutVars>
          <dgm:bulletEnabled val="1"/>
        </dgm:presLayoutVars>
      </dgm:prSet>
      <dgm:spPr/>
    </dgm:pt>
    <dgm:pt modelId="{0CD8A605-F79D-4E61-888B-75345D0CFAD0}" type="pres">
      <dgm:prSet presAssocID="{0C1D1A8D-D562-4AFF-87BD-E28C76E0307E}" presName="sp" presStyleCnt="0"/>
      <dgm:spPr/>
    </dgm:pt>
    <dgm:pt modelId="{FB8BBF73-3C00-4BAB-8F5A-5D6682328C7A}" type="pres">
      <dgm:prSet presAssocID="{8111333C-7DB5-48AA-811D-47B158B0EC4A}" presName="linNode" presStyleCnt="0"/>
      <dgm:spPr/>
    </dgm:pt>
    <dgm:pt modelId="{D0C686F6-6C01-4392-8B49-A9E1600EFE24}" type="pres">
      <dgm:prSet presAssocID="{8111333C-7DB5-48AA-811D-47B158B0EC4A}" presName="parentText" presStyleLbl="node1" presStyleIdx="1" presStyleCnt="2">
        <dgm:presLayoutVars>
          <dgm:chMax val="1"/>
          <dgm:bulletEnabled val="1"/>
        </dgm:presLayoutVars>
      </dgm:prSet>
      <dgm:spPr/>
    </dgm:pt>
    <dgm:pt modelId="{5DEB64D4-E4BC-4DDD-9743-F857B4C5DF99}" type="pres">
      <dgm:prSet presAssocID="{8111333C-7DB5-48AA-811D-47B158B0EC4A}" presName="descendantText" presStyleLbl="alignAccFollowNode1" presStyleIdx="1" presStyleCnt="2">
        <dgm:presLayoutVars>
          <dgm:bulletEnabled val="1"/>
        </dgm:presLayoutVars>
      </dgm:prSet>
      <dgm:spPr/>
    </dgm:pt>
  </dgm:ptLst>
  <dgm:cxnLst>
    <dgm:cxn modelId="{D1377C10-E5A8-431D-8975-CC08532F81F4}" type="presOf" srcId="{EBB5845F-9F55-4299-BECC-3EF5BCBA105B}" destId="{003A996E-45C3-440F-82EE-7DD0AAC01EB4}" srcOrd="0" destOrd="0" presId="urn:microsoft.com/office/officeart/2005/8/layout/vList5"/>
    <dgm:cxn modelId="{63A29A1D-7BD2-419E-BBC6-0AED33088B46}" srcId="{9B0BA003-11F4-4059-8066-93B13BC1C8CA}" destId="{8111333C-7DB5-48AA-811D-47B158B0EC4A}" srcOrd="1" destOrd="0" parTransId="{0592C322-B109-4ECE-8D10-FF404E3A91AD}" sibTransId="{F9E3F0C5-254C-44A2-8B2D-2674D33DAB8C}"/>
    <dgm:cxn modelId="{0322EB22-0FA9-4724-89C7-36CD19CD3B3E}" type="presOf" srcId="{6E5DB584-E62A-4B47-B1F3-F9FD452E772E}" destId="{3FFD6279-44D3-46B9-A235-3EA915B9A1D2}" srcOrd="0" destOrd="0" presId="urn:microsoft.com/office/officeart/2005/8/layout/vList5"/>
    <dgm:cxn modelId="{A3AE402D-921A-41D7-B0AB-2FF27E20217C}" type="presOf" srcId="{2C73BB86-96BC-461D-8DCF-786282D11D3C}" destId="{5DEB64D4-E4BC-4DDD-9743-F857B4C5DF99}" srcOrd="0" destOrd="0" presId="urn:microsoft.com/office/officeart/2005/8/layout/vList5"/>
    <dgm:cxn modelId="{0F521E32-969A-428B-B752-4209C724D446}" type="presOf" srcId="{8111333C-7DB5-48AA-811D-47B158B0EC4A}" destId="{D0C686F6-6C01-4392-8B49-A9E1600EFE24}" srcOrd="0" destOrd="0" presId="urn:microsoft.com/office/officeart/2005/8/layout/vList5"/>
    <dgm:cxn modelId="{D621485D-4461-4981-867C-16E518D7F3F7}" srcId="{6E5DB584-E62A-4B47-B1F3-F9FD452E772E}" destId="{EBB5845F-9F55-4299-BECC-3EF5BCBA105B}" srcOrd="0" destOrd="0" parTransId="{026C9E28-3B98-40B3-8E37-519CD7FA1035}" sibTransId="{9E700CE2-62AF-4967-8E36-DE3DB7D76E2E}"/>
    <dgm:cxn modelId="{F039F354-7343-4DF1-83FA-811BCF3EF2F5}" srcId="{9B0BA003-11F4-4059-8066-93B13BC1C8CA}" destId="{6E5DB584-E62A-4B47-B1F3-F9FD452E772E}" srcOrd="0" destOrd="0" parTransId="{821E8958-8015-4E22-9E47-8DD5D4D3C21E}" sibTransId="{0C1D1A8D-D562-4AFF-87BD-E28C76E0307E}"/>
    <dgm:cxn modelId="{122E1A55-4D7D-4977-8D8F-388A4630C599}" srcId="{8111333C-7DB5-48AA-811D-47B158B0EC4A}" destId="{ABD8BE63-8A17-47AC-9803-27559366E178}" srcOrd="1" destOrd="0" parTransId="{53C2BFB5-ECA6-4FAD-94D1-D12D4136E04E}" sibTransId="{DDC79473-BFCC-49C8-BBDE-661C60556A10}"/>
    <dgm:cxn modelId="{DC1EE989-B4C4-4EBF-8221-0A96E62744B3}" type="presOf" srcId="{ABD8BE63-8A17-47AC-9803-27559366E178}" destId="{5DEB64D4-E4BC-4DDD-9743-F857B4C5DF99}" srcOrd="0" destOrd="1" presId="urn:microsoft.com/office/officeart/2005/8/layout/vList5"/>
    <dgm:cxn modelId="{5761E8A8-FFD9-49AD-AC02-EB67CED9B9C9}" type="presOf" srcId="{9B0BA003-11F4-4059-8066-93B13BC1C8CA}" destId="{7AA3BD50-E255-4D02-8AEC-EE4D37727A44}" srcOrd="0" destOrd="0" presId="urn:microsoft.com/office/officeart/2005/8/layout/vList5"/>
    <dgm:cxn modelId="{A93DB2BA-1DE7-4065-87B5-CB4971B8BB30}" srcId="{8111333C-7DB5-48AA-811D-47B158B0EC4A}" destId="{2C73BB86-96BC-461D-8DCF-786282D11D3C}" srcOrd="0" destOrd="0" parTransId="{03D52285-392F-4C15-86B4-428678CCF54A}" sibTransId="{DC3E412C-CE9C-431C-96A2-288091A56170}"/>
    <dgm:cxn modelId="{2476C365-0018-43DF-8A3E-39FF417B70E1}" type="presParOf" srcId="{7AA3BD50-E255-4D02-8AEC-EE4D37727A44}" destId="{0330E680-4F5F-485B-A1AA-A485D6B80C89}" srcOrd="0"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C820C018-444A-499A-B433-3E0E859BCBE7}" type="presParOf" srcId="{0330E680-4F5F-485B-A1AA-A485D6B80C89}" destId="{003A996E-45C3-440F-82EE-7DD0AAC01EB4}" srcOrd="1" destOrd="0" presId="urn:microsoft.com/office/officeart/2005/8/layout/vList5"/>
    <dgm:cxn modelId="{4497D223-FECD-4D39-BF97-61B802129F5E}" type="presParOf" srcId="{7AA3BD50-E255-4D02-8AEC-EE4D37727A44}" destId="{0CD8A605-F79D-4E61-888B-75345D0CFAD0}" srcOrd="1" destOrd="0" presId="urn:microsoft.com/office/officeart/2005/8/layout/vList5"/>
    <dgm:cxn modelId="{5CA1BFBB-B4F0-4F85-B3BB-5C27605D9D4A}" type="presParOf" srcId="{7AA3BD50-E255-4D02-8AEC-EE4D37727A44}" destId="{FB8BBF73-3C00-4BAB-8F5A-5D6682328C7A}" srcOrd="2" destOrd="0" presId="urn:microsoft.com/office/officeart/2005/8/layout/vList5"/>
    <dgm:cxn modelId="{B7EA9125-8365-4420-9C46-2B06A481A403}" type="presParOf" srcId="{FB8BBF73-3C00-4BAB-8F5A-5D6682328C7A}" destId="{D0C686F6-6C01-4392-8B49-A9E1600EFE24}" srcOrd="0" destOrd="0" presId="urn:microsoft.com/office/officeart/2005/8/layout/vList5"/>
    <dgm:cxn modelId="{D2BEA9B2-CEC2-4B57-AD84-B86EF14DD469}" type="presParOf" srcId="{FB8BBF73-3C00-4BAB-8F5A-5D6682328C7A}" destId="{5DEB64D4-E4BC-4DDD-9743-F857B4C5DF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Grandfathered On Exchange </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EBB5845F-9F55-4299-BECC-3EF5BCBA105B}">
      <dgm:prSet phldrT="[Text]" custT="1"/>
      <dgm:spPr/>
      <dgm:t>
        <a:bodyPr/>
        <a:lstStyle/>
        <a:p>
          <a:r>
            <a:rPr lang="en-US" sz="1100" dirty="0"/>
            <a:t>Members must go back to healthcare.gov</a:t>
          </a:r>
        </a:p>
      </dgm:t>
    </dgm:pt>
    <dgm:pt modelId="{026C9E28-3B98-40B3-8E37-519CD7FA1035}" type="parTrans" cxnId="{D621485D-4461-4981-867C-16E518D7F3F7}">
      <dgm:prSet/>
      <dgm:spPr/>
      <dgm:t>
        <a:bodyPr/>
        <a:lstStyle/>
        <a:p>
          <a:endParaRPr lang="en-US" sz="1400"/>
        </a:p>
      </dgm:t>
    </dgm:pt>
    <dgm:pt modelId="{9E700CE2-62AF-4967-8E36-DE3DB7D76E2E}" type="sibTrans" cxnId="{D621485D-4461-4981-867C-16E518D7F3F7}">
      <dgm:prSet/>
      <dgm:spPr/>
      <dgm:t>
        <a:bodyPr/>
        <a:lstStyle/>
        <a:p>
          <a:endParaRPr lang="en-US" sz="1400"/>
        </a:p>
      </dgm:t>
    </dgm:pt>
    <dgm:pt modelId="{8111333C-7DB5-48AA-811D-47B158B0EC4A}">
      <dgm:prSet phldrT="[Text]" custT="1"/>
      <dgm:spPr/>
      <dgm:t>
        <a:bodyPr/>
        <a:lstStyle/>
        <a:p>
          <a:r>
            <a:rPr lang="en-US" sz="1600" dirty="0"/>
            <a:t>Grandfathered Off Exchange</a:t>
          </a:r>
        </a:p>
      </dgm:t>
    </dgm:pt>
    <dgm:pt modelId="{0592C322-B109-4ECE-8D10-FF404E3A91AD}" type="parTrans" cxnId="{63A29A1D-7BD2-419E-BBC6-0AED33088B46}">
      <dgm:prSet/>
      <dgm:spPr/>
      <dgm:t>
        <a:bodyPr/>
        <a:lstStyle/>
        <a:p>
          <a:endParaRPr lang="en-US" sz="1400"/>
        </a:p>
      </dgm:t>
    </dgm:pt>
    <dgm:pt modelId="{F9E3F0C5-254C-44A2-8B2D-2674D33DAB8C}" type="sibTrans" cxnId="{63A29A1D-7BD2-419E-BBC6-0AED33088B46}">
      <dgm:prSet/>
      <dgm:spPr/>
      <dgm:t>
        <a:bodyPr/>
        <a:lstStyle/>
        <a:p>
          <a:endParaRPr lang="en-US" sz="1400"/>
        </a:p>
      </dgm:t>
    </dgm:pt>
    <dgm:pt modelId="{2C73BB86-96BC-461D-8DCF-786282D11D3C}">
      <dgm:prSet phldrT="[Text]" custT="1"/>
      <dgm:spPr/>
      <dgm:t>
        <a:bodyPr/>
        <a:lstStyle/>
        <a:p>
          <a:r>
            <a:rPr lang="en-US" sz="1100" dirty="0"/>
            <a:t>Application should be sent for plan and administrative  changes</a:t>
          </a:r>
        </a:p>
      </dgm:t>
    </dgm:pt>
    <dgm:pt modelId="{03D52285-392F-4C15-86B4-428678CCF54A}" type="parTrans" cxnId="{A93DB2BA-1DE7-4065-87B5-CB4971B8BB30}">
      <dgm:prSet/>
      <dgm:spPr/>
      <dgm:t>
        <a:bodyPr/>
        <a:lstStyle/>
        <a:p>
          <a:endParaRPr lang="en-US" sz="1400"/>
        </a:p>
      </dgm:t>
    </dgm:pt>
    <dgm:pt modelId="{DC3E412C-CE9C-431C-96A2-288091A56170}" type="sibTrans" cxnId="{A93DB2BA-1DE7-4065-87B5-CB4971B8BB30}">
      <dgm:prSet/>
      <dgm:spPr/>
      <dgm:t>
        <a:bodyPr/>
        <a:lstStyle/>
        <a:p>
          <a:endParaRPr lang="en-US" sz="1400"/>
        </a:p>
      </dgm:t>
    </dgm:pt>
    <dgm:pt modelId="{7AA3BD50-E255-4D02-8AEC-EE4D37727A44}" type="pres">
      <dgm:prSet presAssocID="{9B0BA003-11F4-4059-8066-93B13BC1C8CA}" presName="Name0" presStyleCnt="0">
        <dgm:presLayoutVars>
          <dgm:dir/>
          <dgm:animLvl val="lvl"/>
          <dgm:resizeHandles val="exact"/>
        </dgm:presLayoutVars>
      </dgm:prSet>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0" presStyleCnt="2">
        <dgm:presLayoutVars>
          <dgm:chMax val="1"/>
          <dgm:bulletEnabled val="1"/>
        </dgm:presLayoutVars>
      </dgm:prSet>
      <dgm:spPr/>
    </dgm:pt>
    <dgm:pt modelId="{003A996E-45C3-440F-82EE-7DD0AAC01EB4}" type="pres">
      <dgm:prSet presAssocID="{6E5DB584-E62A-4B47-B1F3-F9FD452E772E}" presName="descendantText" presStyleLbl="alignAccFollowNode1" presStyleIdx="0" presStyleCnt="2">
        <dgm:presLayoutVars>
          <dgm:bulletEnabled val="1"/>
        </dgm:presLayoutVars>
      </dgm:prSet>
      <dgm:spPr/>
    </dgm:pt>
    <dgm:pt modelId="{0CD8A605-F79D-4E61-888B-75345D0CFAD0}" type="pres">
      <dgm:prSet presAssocID="{0C1D1A8D-D562-4AFF-87BD-E28C76E0307E}" presName="sp" presStyleCnt="0"/>
      <dgm:spPr/>
    </dgm:pt>
    <dgm:pt modelId="{FB8BBF73-3C00-4BAB-8F5A-5D6682328C7A}" type="pres">
      <dgm:prSet presAssocID="{8111333C-7DB5-48AA-811D-47B158B0EC4A}" presName="linNode" presStyleCnt="0"/>
      <dgm:spPr/>
    </dgm:pt>
    <dgm:pt modelId="{D0C686F6-6C01-4392-8B49-A9E1600EFE24}" type="pres">
      <dgm:prSet presAssocID="{8111333C-7DB5-48AA-811D-47B158B0EC4A}" presName="parentText" presStyleLbl="node1" presStyleIdx="1" presStyleCnt="2">
        <dgm:presLayoutVars>
          <dgm:chMax val="1"/>
          <dgm:bulletEnabled val="1"/>
        </dgm:presLayoutVars>
      </dgm:prSet>
      <dgm:spPr/>
    </dgm:pt>
    <dgm:pt modelId="{5DEB64D4-E4BC-4DDD-9743-F857B4C5DF99}" type="pres">
      <dgm:prSet presAssocID="{8111333C-7DB5-48AA-811D-47B158B0EC4A}" presName="descendantText" presStyleLbl="alignAccFollowNode1" presStyleIdx="1" presStyleCnt="2">
        <dgm:presLayoutVars>
          <dgm:bulletEnabled val="1"/>
        </dgm:presLayoutVars>
      </dgm:prSet>
      <dgm:spPr/>
    </dgm:pt>
  </dgm:ptLst>
  <dgm:cxnLst>
    <dgm:cxn modelId="{D1377C10-E5A8-431D-8975-CC08532F81F4}" type="presOf" srcId="{EBB5845F-9F55-4299-BECC-3EF5BCBA105B}" destId="{003A996E-45C3-440F-82EE-7DD0AAC01EB4}" srcOrd="0" destOrd="0" presId="urn:microsoft.com/office/officeart/2005/8/layout/vList5"/>
    <dgm:cxn modelId="{63A29A1D-7BD2-419E-BBC6-0AED33088B46}" srcId="{9B0BA003-11F4-4059-8066-93B13BC1C8CA}" destId="{8111333C-7DB5-48AA-811D-47B158B0EC4A}" srcOrd="1" destOrd="0" parTransId="{0592C322-B109-4ECE-8D10-FF404E3A91AD}" sibTransId="{F9E3F0C5-254C-44A2-8B2D-2674D33DAB8C}"/>
    <dgm:cxn modelId="{0322EB22-0FA9-4724-89C7-36CD19CD3B3E}" type="presOf" srcId="{6E5DB584-E62A-4B47-B1F3-F9FD452E772E}" destId="{3FFD6279-44D3-46B9-A235-3EA915B9A1D2}" srcOrd="0" destOrd="0" presId="urn:microsoft.com/office/officeart/2005/8/layout/vList5"/>
    <dgm:cxn modelId="{A3AE402D-921A-41D7-B0AB-2FF27E20217C}" type="presOf" srcId="{2C73BB86-96BC-461D-8DCF-786282D11D3C}" destId="{5DEB64D4-E4BC-4DDD-9743-F857B4C5DF99}" srcOrd="0" destOrd="0" presId="urn:microsoft.com/office/officeart/2005/8/layout/vList5"/>
    <dgm:cxn modelId="{0F521E32-969A-428B-B752-4209C724D446}" type="presOf" srcId="{8111333C-7DB5-48AA-811D-47B158B0EC4A}" destId="{D0C686F6-6C01-4392-8B49-A9E1600EFE24}" srcOrd="0" destOrd="0" presId="urn:microsoft.com/office/officeart/2005/8/layout/vList5"/>
    <dgm:cxn modelId="{D621485D-4461-4981-867C-16E518D7F3F7}" srcId="{6E5DB584-E62A-4B47-B1F3-F9FD452E772E}" destId="{EBB5845F-9F55-4299-BECC-3EF5BCBA105B}" srcOrd="0" destOrd="0" parTransId="{026C9E28-3B98-40B3-8E37-519CD7FA1035}" sibTransId="{9E700CE2-62AF-4967-8E36-DE3DB7D76E2E}"/>
    <dgm:cxn modelId="{F039F354-7343-4DF1-83FA-811BCF3EF2F5}" srcId="{9B0BA003-11F4-4059-8066-93B13BC1C8CA}" destId="{6E5DB584-E62A-4B47-B1F3-F9FD452E772E}" srcOrd="0" destOrd="0" parTransId="{821E8958-8015-4E22-9E47-8DD5D4D3C21E}" sibTransId="{0C1D1A8D-D562-4AFF-87BD-E28C76E0307E}"/>
    <dgm:cxn modelId="{5761E8A8-FFD9-49AD-AC02-EB67CED9B9C9}" type="presOf" srcId="{9B0BA003-11F4-4059-8066-93B13BC1C8CA}" destId="{7AA3BD50-E255-4D02-8AEC-EE4D37727A44}" srcOrd="0" destOrd="0" presId="urn:microsoft.com/office/officeart/2005/8/layout/vList5"/>
    <dgm:cxn modelId="{A93DB2BA-1DE7-4065-87B5-CB4971B8BB30}" srcId="{8111333C-7DB5-48AA-811D-47B158B0EC4A}" destId="{2C73BB86-96BC-461D-8DCF-786282D11D3C}" srcOrd="0" destOrd="0" parTransId="{03D52285-392F-4C15-86B4-428678CCF54A}" sibTransId="{DC3E412C-CE9C-431C-96A2-288091A56170}"/>
    <dgm:cxn modelId="{2476C365-0018-43DF-8A3E-39FF417B70E1}" type="presParOf" srcId="{7AA3BD50-E255-4D02-8AEC-EE4D37727A44}" destId="{0330E680-4F5F-485B-A1AA-A485D6B80C89}" srcOrd="0"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C820C018-444A-499A-B433-3E0E859BCBE7}" type="presParOf" srcId="{0330E680-4F5F-485B-A1AA-A485D6B80C89}" destId="{003A996E-45C3-440F-82EE-7DD0AAC01EB4}" srcOrd="1" destOrd="0" presId="urn:microsoft.com/office/officeart/2005/8/layout/vList5"/>
    <dgm:cxn modelId="{4497D223-FECD-4D39-BF97-61B802129F5E}" type="presParOf" srcId="{7AA3BD50-E255-4D02-8AEC-EE4D37727A44}" destId="{0CD8A605-F79D-4E61-888B-75345D0CFAD0}" srcOrd="1" destOrd="0" presId="urn:microsoft.com/office/officeart/2005/8/layout/vList5"/>
    <dgm:cxn modelId="{5CA1BFBB-B4F0-4F85-B3BB-5C27605D9D4A}" type="presParOf" srcId="{7AA3BD50-E255-4D02-8AEC-EE4D37727A44}" destId="{FB8BBF73-3C00-4BAB-8F5A-5D6682328C7A}" srcOrd="2" destOrd="0" presId="urn:microsoft.com/office/officeart/2005/8/layout/vList5"/>
    <dgm:cxn modelId="{B7EA9125-8365-4420-9C46-2B06A481A403}" type="presParOf" srcId="{FB8BBF73-3C00-4BAB-8F5A-5D6682328C7A}" destId="{D0C686F6-6C01-4392-8B49-A9E1600EFE24}" srcOrd="0" destOrd="0" presId="urn:microsoft.com/office/officeart/2005/8/layout/vList5"/>
    <dgm:cxn modelId="{D2BEA9B2-CEC2-4B57-AD84-B86EF14DD469}" type="presParOf" srcId="{FB8BBF73-3C00-4BAB-8F5A-5D6682328C7A}" destId="{5DEB64D4-E4BC-4DDD-9743-F857B4C5DF99}"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Grandfathered Off Exchange</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72ED1DCB-2980-4324-9635-2027B8613A1E}">
      <dgm:prSet phldrT="[Text]" custT="1"/>
      <dgm:spPr/>
      <dgm:t>
        <a:bodyPr/>
        <a:lstStyle/>
        <a:p>
          <a:r>
            <a:rPr lang="en-US" sz="1100" dirty="0"/>
            <a:t>Membership Change Form should be sent for administrative changes</a:t>
          </a:r>
        </a:p>
      </dgm:t>
    </dgm:pt>
    <dgm:pt modelId="{29ED926B-3ED4-499F-A22E-2AA181793671}" type="parTrans" cxnId="{4C73C478-573B-4CA4-A78B-D9D90EAD297A}">
      <dgm:prSet/>
      <dgm:spPr/>
      <dgm:t>
        <a:bodyPr/>
        <a:lstStyle/>
        <a:p>
          <a:endParaRPr lang="en-US" sz="1400"/>
        </a:p>
      </dgm:t>
    </dgm:pt>
    <dgm:pt modelId="{ABE8DD92-B27F-4E4B-A423-2D552462EEF8}" type="sibTrans" cxnId="{4C73C478-573B-4CA4-A78B-D9D90EAD297A}">
      <dgm:prSet/>
      <dgm:spPr/>
      <dgm:t>
        <a:bodyPr/>
        <a:lstStyle/>
        <a:p>
          <a:endParaRPr lang="en-US" sz="1400"/>
        </a:p>
      </dgm:t>
    </dgm:pt>
    <dgm:pt modelId="{D2E3220E-8498-4E05-B5E8-0CB96BEBFCBD}">
      <dgm:prSet phldrT="[Text]" custT="1"/>
      <dgm:spPr/>
      <dgm:t>
        <a:bodyPr/>
        <a:lstStyle/>
        <a:p>
          <a:r>
            <a:rPr lang="en-US" sz="1100" dirty="0"/>
            <a:t>Application should be sent for plan changes</a:t>
          </a:r>
        </a:p>
      </dgm:t>
    </dgm:pt>
    <dgm:pt modelId="{C123C7F2-49CA-4E40-96A8-326A9E58E134}" type="sibTrans" cxnId="{D42E047C-DAB2-4197-ACD7-09821FCE0B19}">
      <dgm:prSet/>
      <dgm:spPr/>
      <dgm:t>
        <a:bodyPr/>
        <a:lstStyle/>
        <a:p>
          <a:endParaRPr lang="en-US" sz="1400"/>
        </a:p>
      </dgm:t>
    </dgm:pt>
    <dgm:pt modelId="{44D32ACF-12D9-4041-A4AF-FF5EE204B2FB}" type="parTrans" cxnId="{D42E047C-DAB2-4197-ACD7-09821FCE0B19}">
      <dgm:prSet/>
      <dgm:spPr/>
      <dgm:t>
        <a:bodyPr/>
        <a:lstStyle/>
        <a:p>
          <a:endParaRPr lang="en-US" sz="1400"/>
        </a:p>
      </dgm:t>
    </dgm:pt>
    <dgm:pt modelId="{7AA3BD50-E255-4D02-8AEC-EE4D37727A44}" type="pres">
      <dgm:prSet presAssocID="{9B0BA003-11F4-4059-8066-93B13BC1C8CA}" presName="Name0" presStyleCnt="0">
        <dgm:presLayoutVars>
          <dgm:dir/>
          <dgm:animLvl val="lvl"/>
          <dgm:resizeHandles val="exact"/>
        </dgm:presLayoutVars>
      </dgm:prSet>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0" presStyleCnt="1" custScaleX="100958" custScaleY="100098" custLinFactNeighborX="-903">
        <dgm:presLayoutVars>
          <dgm:chMax val="1"/>
          <dgm:bulletEnabled val="1"/>
        </dgm:presLayoutVars>
      </dgm:prSet>
      <dgm:spPr/>
    </dgm:pt>
    <dgm:pt modelId="{2871EB20-C017-4ED1-9490-6075C24FF5A8}" type="pres">
      <dgm:prSet presAssocID="{6E5DB584-E62A-4B47-B1F3-F9FD452E772E}" presName="descendantText" presStyleLbl="alignAccFollowNode1" presStyleIdx="0" presStyleCnt="1">
        <dgm:presLayoutVars>
          <dgm:bulletEnabled val="1"/>
        </dgm:presLayoutVars>
      </dgm:prSet>
      <dgm:spPr/>
    </dgm:pt>
  </dgm:ptLst>
  <dgm:cxnLst>
    <dgm:cxn modelId="{0322EB22-0FA9-4724-89C7-36CD19CD3B3E}" type="presOf" srcId="{6E5DB584-E62A-4B47-B1F3-F9FD452E772E}" destId="{3FFD6279-44D3-46B9-A235-3EA915B9A1D2}" srcOrd="0" destOrd="0" presId="urn:microsoft.com/office/officeart/2005/8/layout/vList5"/>
    <dgm:cxn modelId="{F039F354-7343-4DF1-83FA-811BCF3EF2F5}" srcId="{9B0BA003-11F4-4059-8066-93B13BC1C8CA}" destId="{6E5DB584-E62A-4B47-B1F3-F9FD452E772E}" srcOrd="0" destOrd="0" parTransId="{821E8958-8015-4E22-9E47-8DD5D4D3C21E}" sibTransId="{0C1D1A8D-D562-4AFF-87BD-E28C76E0307E}"/>
    <dgm:cxn modelId="{4C73C478-573B-4CA4-A78B-D9D90EAD297A}" srcId="{6E5DB584-E62A-4B47-B1F3-F9FD452E772E}" destId="{72ED1DCB-2980-4324-9635-2027B8613A1E}" srcOrd="0" destOrd="0" parTransId="{29ED926B-3ED4-499F-A22E-2AA181793671}" sibTransId="{ABE8DD92-B27F-4E4B-A423-2D552462EEF8}"/>
    <dgm:cxn modelId="{0B16E078-9051-4C76-B6DA-4101007AFAE0}" type="presOf" srcId="{D2E3220E-8498-4E05-B5E8-0CB96BEBFCBD}" destId="{2871EB20-C017-4ED1-9490-6075C24FF5A8}" srcOrd="0" destOrd="1" presId="urn:microsoft.com/office/officeart/2005/8/layout/vList5"/>
    <dgm:cxn modelId="{D42E047C-DAB2-4197-ACD7-09821FCE0B19}" srcId="{6E5DB584-E62A-4B47-B1F3-F9FD452E772E}" destId="{D2E3220E-8498-4E05-B5E8-0CB96BEBFCBD}" srcOrd="1" destOrd="0" parTransId="{44D32ACF-12D9-4041-A4AF-FF5EE204B2FB}" sibTransId="{C123C7F2-49CA-4E40-96A8-326A9E58E134}"/>
    <dgm:cxn modelId="{5761E8A8-FFD9-49AD-AC02-EB67CED9B9C9}" type="presOf" srcId="{9B0BA003-11F4-4059-8066-93B13BC1C8CA}" destId="{7AA3BD50-E255-4D02-8AEC-EE4D37727A44}" srcOrd="0" destOrd="0" presId="urn:microsoft.com/office/officeart/2005/8/layout/vList5"/>
    <dgm:cxn modelId="{6B8BC8F7-3D6F-4B6B-9AF4-0DE4BC9A11D7}" type="presOf" srcId="{72ED1DCB-2980-4324-9635-2027B8613A1E}" destId="{2871EB20-C017-4ED1-9490-6075C24FF5A8}" srcOrd="0" destOrd="0" presId="urn:microsoft.com/office/officeart/2005/8/layout/vList5"/>
    <dgm:cxn modelId="{2476C365-0018-43DF-8A3E-39FF417B70E1}" type="presParOf" srcId="{7AA3BD50-E255-4D02-8AEC-EE4D37727A44}" destId="{0330E680-4F5F-485B-A1AA-A485D6B80C89}" srcOrd="0"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E813488A-EB58-4ED5-AED6-FF9593911233}" type="presParOf" srcId="{0330E680-4F5F-485B-A1AA-A485D6B80C89}" destId="{2871EB20-C017-4ED1-9490-6075C24FF5A8}"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996E-45C3-440F-82EE-7DD0AAC01EB4}">
      <dsp:nvSpPr>
        <dsp:cNvPr id="0" name=""/>
        <dsp:cNvSpPr/>
      </dsp:nvSpPr>
      <dsp:spPr>
        <a:xfrm rot="5400000">
          <a:off x="5144143" y="-2293284"/>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Enrollment is received via 834 from the Exchange</a:t>
          </a:r>
        </a:p>
      </dsp:txBody>
      <dsp:txXfrm rot="-5400000">
        <a:off x="2809547" y="57204"/>
        <a:ext cx="4978859" cy="293775"/>
      </dsp:txXfrm>
    </dsp:sp>
    <dsp:sp modelId="{3FFD6279-44D3-46B9-A235-3EA915B9A1D2}">
      <dsp:nvSpPr>
        <dsp:cNvPr id="0" name=""/>
        <dsp:cNvSpPr/>
      </dsp:nvSpPr>
      <dsp:spPr>
        <a:xfrm>
          <a:off x="0" y="616"/>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ACA On Exchange </a:t>
          </a:r>
        </a:p>
      </dsp:txBody>
      <dsp:txXfrm>
        <a:off x="19866" y="20482"/>
        <a:ext cx="2769815" cy="367217"/>
      </dsp:txXfrm>
    </dsp:sp>
    <dsp:sp modelId="{5DEB64D4-E4BC-4DDD-9743-F857B4C5DF99}">
      <dsp:nvSpPr>
        <dsp:cNvPr id="0" name=""/>
        <dsp:cNvSpPr/>
      </dsp:nvSpPr>
      <dsp:spPr>
        <a:xfrm rot="5400000">
          <a:off x="5144143" y="-1865987"/>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484501"/>
        <a:ext cx="4978859" cy="293775"/>
      </dsp:txXfrm>
    </dsp:sp>
    <dsp:sp modelId="{D0C686F6-6C01-4392-8B49-A9E1600EFE24}">
      <dsp:nvSpPr>
        <dsp:cNvPr id="0" name=""/>
        <dsp:cNvSpPr/>
      </dsp:nvSpPr>
      <dsp:spPr>
        <a:xfrm>
          <a:off x="0" y="427913"/>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ACA Off Exchange</a:t>
          </a:r>
        </a:p>
      </dsp:txBody>
      <dsp:txXfrm>
        <a:off x="19866" y="447779"/>
        <a:ext cx="2769815" cy="367217"/>
      </dsp:txXfrm>
    </dsp:sp>
    <dsp:sp modelId="{F35A4AF2-E303-4979-89E1-B32F606AA072}">
      <dsp:nvSpPr>
        <dsp:cNvPr id="0" name=""/>
        <dsp:cNvSpPr/>
      </dsp:nvSpPr>
      <dsp:spPr>
        <a:xfrm rot="5400000">
          <a:off x="5144143" y="-1438690"/>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Non-ACA 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911798"/>
        <a:ext cx="4978859" cy="293775"/>
      </dsp:txXfrm>
    </dsp:sp>
    <dsp:sp modelId="{1ED0860A-D88E-4684-8FD0-2A789F695C3A}">
      <dsp:nvSpPr>
        <dsp:cNvPr id="0" name=""/>
        <dsp:cNvSpPr/>
      </dsp:nvSpPr>
      <dsp:spPr>
        <a:xfrm>
          <a:off x="0" y="855210"/>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Non-ACA/Grandfathered</a:t>
          </a:r>
        </a:p>
      </dsp:txBody>
      <dsp:txXfrm>
        <a:off x="19866" y="875076"/>
        <a:ext cx="2769815" cy="367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996E-45C3-440F-82EE-7DD0AAC01EB4}">
      <dsp:nvSpPr>
        <dsp:cNvPr id="0" name=""/>
        <dsp:cNvSpPr/>
      </dsp:nvSpPr>
      <dsp:spPr>
        <a:xfrm rot="5400000">
          <a:off x="5144143" y="-2293284"/>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Enrollment is received via 834 from the Exchange</a:t>
          </a:r>
        </a:p>
      </dsp:txBody>
      <dsp:txXfrm rot="-5400000">
        <a:off x="2809547" y="57204"/>
        <a:ext cx="4978859" cy="293775"/>
      </dsp:txXfrm>
    </dsp:sp>
    <dsp:sp modelId="{3FFD6279-44D3-46B9-A235-3EA915B9A1D2}">
      <dsp:nvSpPr>
        <dsp:cNvPr id="0" name=""/>
        <dsp:cNvSpPr/>
      </dsp:nvSpPr>
      <dsp:spPr>
        <a:xfrm>
          <a:off x="0" y="616"/>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ACA On Exchange </a:t>
          </a:r>
        </a:p>
      </dsp:txBody>
      <dsp:txXfrm>
        <a:off x="19866" y="20482"/>
        <a:ext cx="2769815" cy="367217"/>
      </dsp:txXfrm>
    </dsp:sp>
    <dsp:sp modelId="{5DEB64D4-E4BC-4DDD-9743-F857B4C5DF99}">
      <dsp:nvSpPr>
        <dsp:cNvPr id="0" name=""/>
        <dsp:cNvSpPr/>
      </dsp:nvSpPr>
      <dsp:spPr>
        <a:xfrm rot="5400000">
          <a:off x="5144143" y="-1865987"/>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484501"/>
        <a:ext cx="4978859" cy="293775"/>
      </dsp:txXfrm>
    </dsp:sp>
    <dsp:sp modelId="{D0C686F6-6C01-4392-8B49-A9E1600EFE24}">
      <dsp:nvSpPr>
        <dsp:cNvPr id="0" name=""/>
        <dsp:cNvSpPr/>
      </dsp:nvSpPr>
      <dsp:spPr>
        <a:xfrm>
          <a:off x="0" y="401409"/>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ACA Off Exchange</a:t>
          </a:r>
        </a:p>
      </dsp:txBody>
      <dsp:txXfrm>
        <a:off x="19866" y="421275"/>
        <a:ext cx="2769815" cy="367217"/>
      </dsp:txXfrm>
    </dsp:sp>
    <dsp:sp modelId="{F35A4AF2-E303-4979-89E1-B32F606AA072}">
      <dsp:nvSpPr>
        <dsp:cNvPr id="0" name=""/>
        <dsp:cNvSpPr/>
      </dsp:nvSpPr>
      <dsp:spPr>
        <a:xfrm rot="5400000">
          <a:off x="5144143" y="-1438690"/>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Non-ACA 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911798"/>
        <a:ext cx="4978859" cy="293775"/>
      </dsp:txXfrm>
    </dsp:sp>
    <dsp:sp modelId="{1ED0860A-D88E-4684-8FD0-2A789F695C3A}">
      <dsp:nvSpPr>
        <dsp:cNvPr id="0" name=""/>
        <dsp:cNvSpPr/>
      </dsp:nvSpPr>
      <dsp:spPr>
        <a:xfrm>
          <a:off x="0" y="855210"/>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Non-ACA/Grandfathered</a:t>
          </a:r>
        </a:p>
      </dsp:txBody>
      <dsp:txXfrm>
        <a:off x="19866" y="875076"/>
        <a:ext cx="2769815" cy="367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D29CB-A491-4615-B638-5A165E47931D}">
      <dsp:nvSpPr>
        <dsp:cNvPr id="0" name=""/>
        <dsp:cNvSpPr/>
      </dsp:nvSpPr>
      <dsp:spPr>
        <a:xfrm rot="5400000">
          <a:off x="5119002" y="-2262463"/>
          <a:ext cx="375840"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Enrollment is received Via 834 from the Exchange </a:t>
          </a:r>
        </a:p>
      </dsp:txBody>
      <dsp:txXfrm rot="-5400000">
        <a:off x="2809547" y="65339"/>
        <a:ext cx="4976404" cy="339146"/>
      </dsp:txXfrm>
    </dsp:sp>
    <dsp:sp modelId="{5B5EF568-5450-4AA2-82BB-B1CEE567F724}">
      <dsp:nvSpPr>
        <dsp:cNvPr id="0" name=""/>
        <dsp:cNvSpPr/>
      </dsp:nvSpPr>
      <dsp:spPr>
        <a:xfrm>
          <a:off x="0" y="11"/>
          <a:ext cx="2809547" cy="4698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ACA On Exchange</a:t>
          </a:r>
        </a:p>
      </dsp:txBody>
      <dsp:txXfrm>
        <a:off x="22934" y="22945"/>
        <a:ext cx="2763679" cy="423933"/>
      </dsp:txXfrm>
    </dsp:sp>
    <dsp:sp modelId="{0A2CEFDE-AEDC-4D1C-AF15-1D563C51BE61}">
      <dsp:nvSpPr>
        <dsp:cNvPr id="0" name=""/>
        <dsp:cNvSpPr/>
      </dsp:nvSpPr>
      <dsp:spPr>
        <a:xfrm rot="5400000">
          <a:off x="5119002" y="-1769172"/>
          <a:ext cx="375840"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Non-ACA 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558630"/>
        <a:ext cx="4976404" cy="339146"/>
      </dsp:txXfrm>
    </dsp:sp>
    <dsp:sp modelId="{3FFD6279-44D3-46B9-A235-3EA915B9A1D2}">
      <dsp:nvSpPr>
        <dsp:cNvPr id="0" name=""/>
        <dsp:cNvSpPr/>
      </dsp:nvSpPr>
      <dsp:spPr>
        <a:xfrm>
          <a:off x="0" y="493303"/>
          <a:ext cx="2809547" cy="4698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Non-ACA/Grandfathered</a:t>
          </a:r>
        </a:p>
      </dsp:txBody>
      <dsp:txXfrm>
        <a:off x="22934" y="516237"/>
        <a:ext cx="2763679" cy="423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996E-45C3-440F-82EE-7DD0AAC01EB4}">
      <dsp:nvSpPr>
        <dsp:cNvPr id="0" name=""/>
        <dsp:cNvSpPr/>
      </dsp:nvSpPr>
      <dsp:spPr>
        <a:xfrm rot="5400000">
          <a:off x="5060533" y="-2189373"/>
          <a:ext cx="492778"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Member must go back to the Maryland Health Connection</a:t>
          </a:r>
        </a:p>
      </dsp:txBody>
      <dsp:txXfrm rot="-5400000">
        <a:off x="2809547" y="85668"/>
        <a:ext cx="4970696" cy="444668"/>
      </dsp:txXfrm>
    </dsp:sp>
    <dsp:sp modelId="{3FFD6279-44D3-46B9-A235-3EA915B9A1D2}">
      <dsp:nvSpPr>
        <dsp:cNvPr id="0" name=""/>
        <dsp:cNvSpPr/>
      </dsp:nvSpPr>
      <dsp:spPr>
        <a:xfrm>
          <a:off x="0" y="15"/>
          <a:ext cx="2809547" cy="615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Grandfathered On Exchange </a:t>
          </a:r>
        </a:p>
      </dsp:txBody>
      <dsp:txXfrm>
        <a:off x="30069" y="30084"/>
        <a:ext cx="2749409" cy="555835"/>
      </dsp:txXfrm>
    </dsp:sp>
    <dsp:sp modelId="{5DEB64D4-E4BC-4DDD-9743-F857B4C5DF99}">
      <dsp:nvSpPr>
        <dsp:cNvPr id="0" name=""/>
        <dsp:cNvSpPr/>
      </dsp:nvSpPr>
      <dsp:spPr>
        <a:xfrm rot="5400000">
          <a:off x="5060533" y="-1542600"/>
          <a:ext cx="492778"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Membership 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732441"/>
        <a:ext cx="4970696" cy="444668"/>
      </dsp:txXfrm>
    </dsp:sp>
    <dsp:sp modelId="{D0C686F6-6C01-4392-8B49-A9E1600EFE24}">
      <dsp:nvSpPr>
        <dsp:cNvPr id="0" name=""/>
        <dsp:cNvSpPr/>
      </dsp:nvSpPr>
      <dsp:spPr>
        <a:xfrm>
          <a:off x="0" y="646787"/>
          <a:ext cx="2809547" cy="615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Grandfathered Off Exchange</a:t>
          </a:r>
        </a:p>
      </dsp:txBody>
      <dsp:txXfrm>
        <a:off x="30069" y="676856"/>
        <a:ext cx="2749409" cy="555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996E-45C3-440F-82EE-7DD0AAC01EB4}">
      <dsp:nvSpPr>
        <dsp:cNvPr id="0" name=""/>
        <dsp:cNvSpPr/>
      </dsp:nvSpPr>
      <dsp:spPr>
        <a:xfrm rot="5400000">
          <a:off x="5060533" y="-2189373"/>
          <a:ext cx="492778"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Members must go back to healthcare.gov</a:t>
          </a:r>
        </a:p>
      </dsp:txBody>
      <dsp:txXfrm rot="-5400000">
        <a:off x="2809547" y="85668"/>
        <a:ext cx="4970696" cy="444668"/>
      </dsp:txXfrm>
    </dsp:sp>
    <dsp:sp modelId="{3FFD6279-44D3-46B9-A235-3EA915B9A1D2}">
      <dsp:nvSpPr>
        <dsp:cNvPr id="0" name=""/>
        <dsp:cNvSpPr/>
      </dsp:nvSpPr>
      <dsp:spPr>
        <a:xfrm>
          <a:off x="0" y="15"/>
          <a:ext cx="2809547" cy="615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Grandfathered On Exchange </a:t>
          </a:r>
        </a:p>
      </dsp:txBody>
      <dsp:txXfrm>
        <a:off x="30069" y="30084"/>
        <a:ext cx="2749409" cy="555835"/>
      </dsp:txXfrm>
    </dsp:sp>
    <dsp:sp modelId="{5DEB64D4-E4BC-4DDD-9743-F857B4C5DF99}">
      <dsp:nvSpPr>
        <dsp:cNvPr id="0" name=""/>
        <dsp:cNvSpPr/>
      </dsp:nvSpPr>
      <dsp:spPr>
        <a:xfrm rot="5400000">
          <a:off x="5060533" y="-1542600"/>
          <a:ext cx="492778"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Application should be sent for plan and administrative  changes</a:t>
          </a:r>
        </a:p>
      </dsp:txBody>
      <dsp:txXfrm rot="-5400000">
        <a:off x="2809547" y="732441"/>
        <a:ext cx="4970696" cy="444668"/>
      </dsp:txXfrm>
    </dsp:sp>
    <dsp:sp modelId="{D0C686F6-6C01-4392-8B49-A9E1600EFE24}">
      <dsp:nvSpPr>
        <dsp:cNvPr id="0" name=""/>
        <dsp:cNvSpPr/>
      </dsp:nvSpPr>
      <dsp:spPr>
        <a:xfrm>
          <a:off x="0" y="646787"/>
          <a:ext cx="2809547" cy="615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Grandfathered Off Exchange</a:t>
          </a:r>
        </a:p>
      </dsp:txBody>
      <dsp:txXfrm>
        <a:off x="30069" y="676856"/>
        <a:ext cx="2749409" cy="555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1EB20-C017-4ED1-9490-6075C24FF5A8}">
      <dsp:nvSpPr>
        <dsp:cNvPr id="0" name=""/>
        <dsp:cNvSpPr/>
      </dsp:nvSpPr>
      <dsp:spPr>
        <a:xfrm rot="5400000">
          <a:off x="5012984" y="-2109561"/>
          <a:ext cx="603712" cy="49752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Membership 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27221" y="105673"/>
        <a:ext cx="4945769" cy="544770"/>
      </dsp:txXfrm>
    </dsp:sp>
    <dsp:sp modelId="{3FFD6279-44D3-46B9-A235-3EA915B9A1D2}">
      <dsp:nvSpPr>
        <dsp:cNvPr id="0" name=""/>
        <dsp:cNvSpPr/>
      </dsp:nvSpPr>
      <dsp:spPr>
        <a:xfrm>
          <a:off x="0" y="368"/>
          <a:ext cx="2825383" cy="755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Grandfathered Off Exchange</a:t>
          </a:r>
        </a:p>
      </dsp:txBody>
      <dsp:txXfrm>
        <a:off x="36875" y="37243"/>
        <a:ext cx="2751633" cy="6816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2567" y="8829969"/>
            <a:ext cx="2663951" cy="466434"/>
          </a:xfrm>
          <a:prstGeom prst="rect">
            <a:avLst/>
          </a:prstGeom>
        </p:spPr>
        <p:txBody>
          <a:bodyPr vert="horz" lIns="92297" tIns="46148" rIns="92297" bIns="46148" rtlCol="0" anchor="ctr" anchorCtr="0"/>
          <a:lstStyle>
            <a:lvl1pPr algn="r">
              <a:defRPr sz="1200"/>
            </a:lvl1pPr>
          </a:lstStyle>
          <a:p>
            <a:fld id="{975FFF01-BB56-E942-B546-3BE8B007523A}" type="datetimeFigureOut">
              <a:rPr lang="en-US" sz="1000">
                <a:latin typeface="Open Sans" charset="0"/>
                <a:ea typeface="Open Sans" charset="0"/>
                <a:cs typeface="Open Sans" charset="0"/>
              </a:rPr>
              <a:t>8/20/2024</a:t>
            </a:fld>
            <a:endParaRPr lang="en-US" sz="1000" dirty="0">
              <a:latin typeface="Open Sans" charset="0"/>
              <a:ea typeface="Open Sans" charset="0"/>
              <a:cs typeface="Open Sans" charset="0"/>
            </a:endParaRPr>
          </a:p>
        </p:txBody>
      </p:sp>
      <p:sp>
        <p:nvSpPr>
          <p:cNvPr id="2" name="Header Placeholder 1"/>
          <p:cNvSpPr>
            <a:spLocks noGrp="1"/>
          </p:cNvSpPr>
          <p:nvPr>
            <p:ph type="hdr" sz="quarter"/>
          </p:nvPr>
        </p:nvSpPr>
        <p:spPr>
          <a:xfrm>
            <a:off x="350521" y="298521"/>
            <a:ext cx="4252976" cy="466434"/>
          </a:xfrm>
          <a:prstGeom prst="rect">
            <a:avLst/>
          </a:prstGeom>
        </p:spPr>
        <p:txBody>
          <a:bodyPr vert="horz" lIns="92297" tIns="46148" rIns="92297" bIns="46148" rtlCol="0"/>
          <a:lstStyle>
            <a:lvl1pPr algn="l">
              <a:defRPr sz="1200"/>
            </a:lvl1pPr>
          </a:lstStyle>
          <a:p>
            <a:endParaRPr lang="en-US" sz="1000" dirty="0">
              <a:latin typeface="Open Sans" charset="0"/>
              <a:ea typeface="Open Sans" charset="0"/>
              <a:cs typeface="Open Sans" charset="0"/>
            </a:endParaRPr>
          </a:p>
        </p:txBody>
      </p:sp>
      <p:sp>
        <p:nvSpPr>
          <p:cNvPr id="4" name="Footer Placeholder 3"/>
          <p:cNvSpPr>
            <a:spLocks noGrp="1"/>
          </p:cNvSpPr>
          <p:nvPr>
            <p:ph type="ftr" sz="quarter" idx="2"/>
          </p:nvPr>
        </p:nvSpPr>
        <p:spPr>
          <a:xfrm>
            <a:off x="350521" y="8829970"/>
            <a:ext cx="2687320" cy="466433"/>
          </a:xfrm>
          <a:prstGeom prst="rect">
            <a:avLst/>
          </a:prstGeom>
        </p:spPr>
        <p:txBody>
          <a:bodyPr vert="horz" lIns="92297" tIns="46148" rIns="92297" bIns="46148" rtlCol="0" anchor="ctr" anchorCtr="0"/>
          <a:lstStyle>
            <a:lvl1pPr algn="l">
              <a:defRPr sz="1200"/>
            </a:lvl1pPr>
          </a:lstStyle>
          <a:p>
            <a:endParaRPr lang="en-US" sz="1000" dirty="0">
              <a:latin typeface="Open Sans" charset="0"/>
              <a:ea typeface="Open Sans" charset="0"/>
              <a:cs typeface="Open Sans" charset="0"/>
            </a:endParaRPr>
          </a:p>
        </p:txBody>
      </p:sp>
      <p:sp>
        <p:nvSpPr>
          <p:cNvPr id="5" name="Slide Number Placeholder 4"/>
          <p:cNvSpPr>
            <a:spLocks noGrp="1"/>
          </p:cNvSpPr>
          <p:nvPr>
            <p:ph type="sldNum" sz="quarter" idx="3"/>
          </p:nvPr>
        </p:nvSpPr>
        <p:spPr>
          <a:xfrm>
            <a:off x="3037847" y="8829970"/>
            <a:ext cx="934721" cy="466433"/>
          </a:xfrm>
          <a:prstGeom prst="rect">
            <a:avLst/>
          </a:prstGeom>
        </p:spPr>
        <p:txBody>
          <a:bodyPr vert="horz" lIns="92297" tIns="46148" rIns="92297" bIns="46148" rtlCol="0" anchor="ctr" anchorCtr="0"/>
          <a:lstStyle>
            <a:lvl1pPr algn="r">
              <a:defRPr sz="1200"/>
            </a:lvl1pPr>
          </a:lstStyle>
          <a:p>
            <a:pPr algn="ctr"/>
            <a:fld id="{52089092-0B54-5E4F-846B-8B18B1AAEB83}" type="slidenum">
              <a:rPr lang="en-US" sz="1000">
                <a:latin typeface="Open Sans" charset="0"/>
                <a:ea typeface="Open Sans" charset="0"/>
                <a:cs typeface="Open Sans" charset="0"/>
              </a:rPr>
              <a:pPr algn="ctr"/>
              <a:t>‹#›</a:t>
            </a:fld>
            <a:endParaRPr lang="en-US" sz="1000" dirty="0">
              <a:latin typeface="Open Sans" charset="0"/>
              <a:ea typeface="Open Sans" charset="0"/>
              <a:cs typeface="Open Sans"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1711" y="131519"/>
            <a:ext cx="1135298" cy="203409"/>
          </a:xfrm>
          <a:prstGeom prst="rect">
            <a:avLst/>
          </a:prstGeom>
        </p:spPr>
      </p:pic>
    </p:spTree>
    <p:extLst>
      <p:ext uri="{BB962C8B-B14F-4D97-AF65-F5344CB8AC3E}">
        <p14:creationId xmlns:p14="http://schemas.microsoft.com/office/powerpoint/2010/main" val="97757077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1363" y="1162050"/>
            <a:ext cx="5592762" cy="4194175"/>
          </a:xfrm>
          <a:prstGeom prst="rect">
            <a:avLst/>
          </a:prstGeom>
          <a:noFill/>
          <a:ln w="12700">
            <a:solidFill>
              <a:prstClr val="black"/>
            </a:solidFill>
          </a:ln>
        </p:spPr>
        <p:txBody>
          <a:bodyPr vert="horz" lIns="92297" tIns="46148" rIns="92297" bIns="46148" rtlCol="0" anchor="ctr"/>
          <a:lstStyle/>
          <a:p>
            <a:endParaRPr lang="en-US" dirty="0"/>
          </a:p>
        </p:txBody>
      </p:sp>
      <p:sp>
        <p:nvSpPr>
          <p:cNvPr id="8" name="Header Placeholder 1"/>
          <p:cNvSpPr>
            <a:spLocks noGrp="1"/>
          </p:cNvSpPr>
          <p:nvPr>
            <p:ph type="hdr" sz="quarter"/>
          </p:nvPr>
        </p:nvSpPr>
        <p:spPr>
          <a:xfrm>
            <a:off x="0" y="3"/>
            <a:ext cx="3037840" cy="466434"/>
          </a:xfrm>
          <a:prstGeom prst="rect">
            <a:avLst/>
          </a:prstGeom>
        </p:spPr>
        <p:txBody>
          <a:bodyPr vert="horz" lIns="92297" tIns="46148" rIns="92297" bIns="46148" rtlCol="0"/>
          <a:lstStyle>
            <a:lvl1pPr algn="l">
              <a:defRPr sz="1000">
                <a:latin typeface="Open Sans" charset="0"/>
                <a:ea typeface="Open Sans" charset="0"/>
                <a:cs typeface="Open Sans" charset="0"/>
              </a:defRPr>
            </a:lvl1pPr>
          </a:lstStyle>
          <a:p>
            <a:endParaRPr lang="en-US" dirty="0"/>
          </a:p>
        </p:txBody>
      </p:sp>
      <p:sp>
        <p:nvSpPr>
          <p:cNvPr id="9" name="Date Placeholder 2"/>
          <p:cNvSpPr>
            <a:spLocks noGrp="1"/>
          </p:cNvSpPr>
          <p:nvPr>
            <p:ph type="dt" idx="1"/>
          </p:nvPr>
        </p:nvSpPr>
        <p:spPr>
          <a:xfrm>
            <a:off x="0" y="466437"/>
            <a:ext cx="3037840" cy="466434"/>
          </a:xfrm>
          <a:prstGeom prst="rect">
            <a:avLst/>
          </a:prstGeom>
        </p:spPr>
        <p:txBody>
          <a:bodyPr vert="horz" lIns="92297" tIns="46148" rIns="92297" bIns="46148" rtlCol="0"/>
          <a:lstStyle>
            <a:lvl1pPr algn="l">
              <a:defRPr sz="1000">
                <a:latin typeface="Open Sans" charset="0"/>
                <a:ea typeface="Open Sans" charset="0"/>
                <a:cs typeface="Open Sans" charset="0"/>
              </a:defRPr>
            </a:lvl1pPr>
          </a:lstStyle>
          <a:p>
            <a:fld id="{73474CDA-1E93-9D42-BF10-7C4EB7F43B1C}" type="datetimeFigureOut">
              <a:rPr lang="en-US" smtClean="0"/>
              <a:pPr/>
              <a:t>8/20/2024</a:t>
            </a:fld>
            <a:endParaRPr lang="en-US" dirty="0"/>
          </a:p>
        </p:txBody>
      </p:sp>
      <p:sp>
        <p:nvSpPr>
          <p:cNvPr id="10" name="Notes Placeholder 4"/>
          <p:cNvSpPr>
            <a:spLocks noGrp="1"/>
          </p:cNvSpPr>
          <p:nvPr>
            <p:ph type="body" sz="quarter" idx="3"/>
          </p:nvPr>
        </p:nvSpPr>
        <p:spPr>
          <a:xfrm>
            <a:off x="701040" y="5584295"/>
            <a:ext cx="5608320" cy="3150451"/>
          </a:xfrm>
          <a:prstGeom prst="rect">
            <a:avLst/>
          </a:prstGeom>
        </p:spPr>
        <p:txBody>
          <a:bodyPr vert="horz" lIns="92297" tIns="46148" rIns="92297" bIns="4614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5"/>
          <p:cNvSpPr>
            <a:spLocks noGrp="1"/>
          </p:cNvSpPr>
          <p:nvPr>
            <p:ph type="ftr" sz="quarter" idx="4"/>
          </p:nvPr>
        </p:nvSpPr>
        <p:spPr>
          <a:xfrm>
            <a:off x="0" y="8829970"/>
            <a:ext cx="3037840" cy="466433"/>
          </a:xfrm>
          <a:prstGeom prst="rect">
            <a:avLst/>
          </a:prstGeom>
        </p:spPr>
        <p:txBody>
          <a:bodyPr vert="horz" lIns="92297" tIns="46148" rIns="92297" bIns="46148" rtlCol="0" anchor="b"/>
          <a:lstStyle>
            <a:lvl1pPr algn="l">
              <a:defRPr sz="1000">
                <a:latin typeface="Open Sans" charset="0"/>
                <a:ea typeface="Open Sans" charset="0"/>
                <a:cs typeface="Open Sans" charset="0"/>
              </a:defRPr>
            </a:lvl1pPr>
          </a:lstStyle>
          <a:p>
            <a:endParaRPr lang="en-US" dirty="0"/>
          </a:p>
        </p:txBody>
      </p:sp>
      <p:sp>
        <p:nvSpPr>
          <p:cNvPr id="12" name="Slide Number Placeholder 6"/>
          <p:cNvSpPr>
            <a:spLocks noGrp="1"/>
          </p:cNvSpPr>
          <p:nvPr>
            <p:ph type="sldNum" sz="quarter" idx="5"/>
          </p:nvPr>
        </p:nvSpPr>
        <p:spPr>
          <a:xfrm>
            <a:off x="3970938" y="8829970"/>
            <a:ext cx="3037840" cy="466433"/>
          </a:xfrm>
          <a:prstGeom prst="rect">
            <a:avLst/>
          </a:prstGeom>
        </p:spPr>
        <p:txBody>
          <a:bodyPr vert="horz" lIns="92297" tIns="46148" rIns="92297" bIns="46148" rtlCol="0" anchor="b"/>
          <a:lstStyle>
            <a:lvl1pPr algn="r">
              <a:defRPr sz="1000">
                <a:latin typeface="Open Sans" charset="0"/>
                <a:ea typeface="Open Sans" charset="0"/>
                <a:cs typeface="Open Sans" charset="0"/>
              </a:defRPr>
            </a:lvl1pPr>
          </a:lstStyle>
          <a:p>
            <a:fld id="{A22A5C37-17F9-4B44-9DF9-29AF6E6DBF1A}" type="slidenum">
              <a:rPr lang="en-US" smtClean="0"/>
              <a:pPr/>
              <a:t>‹#›</a:t>
            </a:fld>
            <a:endParaRPr lang="en-US" dirty="0"/>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1711" y="131519"/>
            <a:ext cx="1135298" cy="203409"/>
          </a:xfrm>
          <a:prstGeom prst="rect">
            <a:avLst/>
          </a:prstGeom>
        </p:spPr>
      </p:pic>
    </p:spTree>
    <p:extLst>
      <p:ext uri="{BB962C8B-B14F-4D97-AF65-F5344CB8AC3E}">
        <p14:creationId xmlns:p14="http://schemas.microsoft.com/office/powerpoint/2010/main" val="1297455216"/>
      </p:ext>
    </p:extLst>
  </p:cSld>
  <p:clrMap bg1="lt1" tx1="dk1" bg2="lt2" tx2="dk2" accent1="accent1" accent2="accent2" accent3="accent3" accent4="accent4" accent5="accent5" accent6="accent6" hlink="hlink" folHlink="folHlink"/>
  <p:hf ftr="0" dt="0"/>
  <p:notesStyle>
    <a:lvl1pPr marL="0" algn="l" defTabSz="1219170" rtl="0" eaLnBrk="1" latinLnBrk="0" hangingPunct="1">
      <a:lnSpc>
        <a:spcPct val="120000"/>
      </a:lnSpc>
      <a:defRPr sz="1000" kern="1200">
        <a:solidFill>
          <a:schemeClr val="tx1"/>
        </a:solidFill>
        <a:latin typeface="Open Sans" charset="0"/>
        <a:ea typeface="Open Sans" charset="0"/>
        <a:cs typeface="Open Sans" charset="0"/>
      </a:defRPr>
    </a:lvl1pPr>
    <a:lvl2pPr marL="609585" algn="l" defTabSz="1219170" rtl="0" eaLnBrk="1" latinLnBrk="0" hangingPunct="1">
      <a:lnSpc>
        <a:spcPct val="120000"/>
      </a:lnSpc>
      <a:defRPr sz="1000" kern="1200">
        <a:solidFill>
          <a:schemeClr val="tx1"/>
        </a:solidFill>
        <a:latin typeface="Open Sans" charset="0"/>
        <a:ea typeface="Open Sans" charset="0"/>
        <a:cs typeface="Open Sans" charset="0"/>
      </a:defRPr>
    </a:lvl2pPr>
    <a:lvl3pPr marL="1219170" algn="l" defTabSz="1219170" rtl="0" eaLnBrk="1" latinLnBrk="0" hangingPunct="1">
      <a:lnSpc>
        <a:spcPct val="120000"/>
      </a:lnSpc>
      <a:defRPr sz="1000" kern="1200">
        <a:solidFill>
          <a:schemeClr val="tx1"/>
        </a:solidFill>
        <a:latin typeface="Open Sans" charset="0"/>
        <a:ea typeface="Open Sans" charset="0"/>
        <a:cs typeface="Open Sans" charset="0"/>
      </a:defRPr>
    </a:lvl3pPr>
    <a:lvl4pPr marL="1828754" algn="l" defTabSz="1219170" rtl="0" eaLnBrk="1" latinLnBrk="0" hangingPunct="1">
      <a:lnSpc>
        <a:spcPct val="120000"/>
      </a:lnSpc>
      <a:defRPr sz="1000" kern="1200">
        <a:solidFill>
          <a:schemeClr val="tx1"/>
        </a:solidFill>
        <a:latin typeface="Open Sans" charset="0"/>
        <a:ea typeface="Open Sans" charset="0"/>
        <a:cs typeface="Open Sans" charset="0"/>
      </a:defRPr>
    </a:lvl4pPr>
    <a:lvl5pPr marL="2438339" algn="l" defTabSz="1219170" rtl="0" eaLnBrk="1" latinLnBrk="0" hangingPunct="1">
      <a:lnSpc>
        <a:spcPct val="120000"/>
      </a:lnSpc>
      <a:defRPr sz="1000" kern="1200">
        <a:solidFill>
          <a:schemeClr val="tx1"/>
        </a:solidFill>
        <a:latin typeface="Open Sans" charset="0"/>
        <a:ea typeface="Open Sans" charset="0"/>
        <a:cs typeface="Open Sans"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 slide: Title Slide</a:t>
            </a:r>
          </a:p>
          <a:p>
            <a:endParaRPr lang="en-US" baseline="0" dirty="0"/>
          </a:p>
          <a:p>
            <a:pPr defTabSz="1230600">
              <a:lnSpc>
                <a:spcPct val="100000"/>
              </a:lnSpc>
              <a:defRPr/>
            </a:pPr>
            <a:r>
              <a:rPr lang="en-US" baseline="0" dirty="0"/>
              <a:t>DO NOT ADD PHOTOS OR GRAPHICS TO THIS SLIDE</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22A5C37-17F9-4B44-9DF9-29AF6E6DBF1A}" type="slidenum">
              <a:rPr lang="en-US" smtClean="0"/>
              <a:pPr/>
              <a:t>1</a:t>
            </a:fld>
            <a:endParaRPr lang="en-US" dirty="0"/>
          </a:p>
        </p:txBody>
      </p:sp>
    </p:spTree>
    <p:extLst>
      <p:ext uri="{BB962C8B-B14F-4D97-AF65-F5344CB8AC3E}">
        <p14:creationId xmlns:p14="http://schemas.microsoft.com/office/powerpoint/2010/main" val="706074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alphaModFix amt="30000"/>
          </a:blip>
          <a:stretch>
            <a:fillRect/>
          </a:stretch>
        </p:blipFill>
        <p:spPr>
          <a:xfrm>
            <a:off x="0" y="6083300"/>
            <a:ext cx="9144000" cy="774700"/>
          </a:xfrm>
          <a:prstGeom prst="rect">
            <a:avLst/>
          </a:prstGeom>
        </p:spPr>
      </p:pic>
      <p:sp>
        <p:nvSpPr>
          <p:cNvPr id="14" name="Content Placeholder 3"/>
          <p:cNvSpPr txBox="1">
            <a:spLocks/>
          </p:cNvSpPr>
          <p:nvPr userDrawn="1"/>
        </p:nvSpPr>
        <p:spPr>
          <a:xfrm>
            <a:off x="0" y="6537960"/>
            <a:ext cx="9146382" cy="274320"/>
          </a:xfrm>
          <a:prstGeom prst="rect">
            <a:avLst/>
          </a:prstGeom>
          <a:noFill/>
        </p:spPr>
        <p:txBody>
          <a:bodyPr vert="horz" lIns="0" tIns="0" rIns="0" bIns="36576"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Condensed Regular"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Condensed Regular"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Condensed Regular"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Condensed Regular"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Condensed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500"/>
              </a:spcAft>
              <a:buClr>
                <a:schemeClr val="accent4"/>
              </a:buClr>
              <a:buFont typeface="Arial" panose="020B0604020202020204" pitchFamily="34" charset="0"/>
              <a:buNone/>
            </a:pPr>
            <a:r>
              <a:rPr lang="en-US" sz="600" baseline="0" dirty="0">
                <a:solidFill>
                  <a:schemeClr val="tx2"/>
                </a:solidFill>
                <a:latin typeface="Open Sans" charset="0"/>
                <a:ea typeface="Tw Cen MT" charset="0"/>
                <a:cs typeface="Open Sans"/>
              </a:rPr>
              <a:t>CareFirst BlueCross BlueShield is the shared business name of CareFirst of Maryland, Inc. and Group Hospitalization and Medical Services, Inc. which are independent licensees of the Blue Cross and Blue Shield Association. </a:t>
            </a:r>
            <a:br>
              <a:rPr lang="en-US" sz="600" baseline="0" dirty="0">
                <a:solidFill>
                  <a:schemeClr val="tx2"/>
                </a:solidFill>
                <a:latin typeface="Open Sans" charset="0"/>
                <a:ea typeface="Tw Cen MT" charset="0"/>
                <a:cs typeface="Open Sans"/>
              </a:rPr>
            </a:br>
            <a:r>
              <a:rPr lang="en-US" sz="600" baseline="0" dirty="0">
                <a:solidFill>
                  <a:schemeClr val="tx2"/>
                </a:solidFill>
                <a:latin typeface="Open Sans" charset="0"/>
                <a:ea typeface="Tw Cen MT" charset="0"/>
                <a:cs typeface="Open Sans"/>
              </a:rPr>
              <a:t>® Registered trademark of the Blue Cross and Blue Shield Association.</a:t>
            </a:r>
          </a:p>
        </p:txBody>
      </p:sp>
      <p:cxnSp>
        <p:nvCxnSpPr>
          <p:cNvPr id="11" name="Straight Connector 10"/>
          <p:cNvCxnSpPr/>
          <p:nvPr/>
        </p:nvCxnSpPr>
        <p:spPr>
          <a:xfrm>
            <a:off x="8001000" y="3678868"/>
            <a:ext cx="68245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6"/>
          <p:cNvSpPr>
            <a:spLocks noGrp="1"/>
          </p:cNvSpPr>
          <p:nvPr>
            <p:ph type="title" hasCustomPrompt="1"/>
          </p:nvPr>
        </p:nvSpPr>
        <p:spPr>
          <a:xfrm>
            <a:off x="457200" y="1828801"/>
            <a:ext cx="8229600" cy="1856231"/>
          </a:xfrm>
        </p:spPr>
        <p:txBody>
          <a:bodyPr tIns="0" bIns="182880" anchor="b"/>
          <a:lstStyle>
            <a:lvl1pPr algn="r">
              <a:lnSpc>
                <a:spcPct val="90000"/>
              </a:lnSpc>
              <a:defRPr sz="3600" cap="all" spc="0" baseline="0">
                <a:solidFill>
                  <a:schemeClr val="tx2"/>
                </a:solidFill>
              </a:defRPr>
            </a:lvl1pPr>
          </a:lstStyle>
          <a:p>
            <a:r>
              <a:rPr lang="en-US" dirty="0"/>
              <a:t>TITLE IN ALL CAPS HERE</a:t>
            </a:r>
          </a:p>
        </p:txBody>
      </p:sp>
      <p:sp>
        <p:nvSpPr>
          <p:cNvPr id="16" name="Text Placeholder 18"/>
          <p:cNvSpPr>
            <a:spLocks noGrp="1"/>
          </p:cNvSpPr>
          <p:nvPr>
            <p:ph type="body" sz="quarter" idx="10" hasCustomPrompt="1"/>
          </p:nvPr>
        </p:nvSpPr>
        <p:spPr>
          <a:xfrm>
            <a:off x="457201" y="3684964"/>
            <a:ext cx="8229600" cy="1143000"/>
          </a:xfrm>
        </p:spPr>
        <p:txBody>
          <a:bodyPr tIns="182880"/>
          <a:lstStyle>
            <a:lvl1pPr marL="0" indent="0" algn="r">
              <a:buFontTx/>
              <a:buNone/>
              <a:defRPr sz="1800" i="1" baseline="0">
                <a:solidFill>
                  <a:schemeClr val="accent1"/>
                </a:solidFill>
                <a:latin typeface="Open Sans" charset="0"/>
                <a:ea typeface="Open Sans" charset="0"/>
                <a:cs typeface="Open Sans" charset="0"/>
              </a:defRPr>
            </a:lvl1pPr>
            <a:lvl2pPr marL="182876" indent="0">
              <a:buFontTx/>
              <a:buNone/>
              <a:defRPr sz="2400" i="1">
                <a:solidFill>
                  <a:schemeClr val="bg1"/>
                </a:solidFill>
              </a:defRPr>
            </a:lvl2pPr>
            <a:lvl3pPr marL="365751" indent="0">
              <a:buFontTx/>
              <a:buNone/>
              <a:defRPr sz="2400" i="1">
                <a:solidFill>
                  <a:schemeClr val="bg1"/>
                </a:solidFill>
              </a:defRPr>
            </a:lvl3pPr>
            <a:lvl4pPr marL="548627" indent="0">
              <a:buFontTx/>
              <a:buNone/>
              <a:defRPr sz="2400" i="1">
                <a:solidFill>
                  <a:schemeClr val="bg1"/>
                </a:solidFill>
              </a:defRPr>
            </a:lvl4pPr>
            <a:lvl5pPr marL="731502" indent="0">
              <a:buFontTx/>
              <a:buNone/>
              <a:defRPr sz="2400" i="1">
                <a:solidFill>
                  <a:schemeClr val="bg1"/>
                </a:solidFill>
              </a:defRPr>
            </a:lvl5pPr>
          </a:lstStyle>
          <a:p>
            <a:pPr lvl="0"/>
            <a:r>
              <a:rPr lang="en-US" dirty="0"/>
              <a:t>Subhead in sentence case</a:t>
            </a:r>
          </a:p>
        </p:txBody>
      </p:sp>
      <p:sp>
        <p:nvSpPr>
          <p:cNvPr id="20" name="Text Placeholder 20"/>
          <p:cNvSpPr>
            <a:spLocks noGrp="1"/>
          </p:cNvSpPr>
          <p:nvPr>
            <p:ph type="body" sz="quarter" idx="11" hasCustomPrompt="1"/>
          </p:nvPr>
        </p:nvSpPr>
        <p:spPr>
          <a:xfrm>
            <a:off x="5257800" y="4825695"/>
            <a:ext cx="3432454" cy="313187"/>
          </a:xfrm>
        </p:spPr>
        <p:txBody>
          <a:bodyPr tIns="45720"/>
          <a:lstStyle>
            <a:lvl1pPr marL="0" indent="0" algn="r">
              <a:buFontTx/>
              <a:buNone/>
              <a:defRPr sz="1400" cap="all" baseline="0">
                <a:solidFill>
                  <a:schemeClr val="tx1"/>
                </a:solidFill>
                <a:latin typeface="Calibri" charset="0"/>
              </a:defRPr>
            </a:lvl1pPr>
          </a:lstStyle>
          <a:p>
            <a:pPr lvl="0"/>
            <a:r>
              <a:rPr lang="en-US" dirty="0"/>
              <a:t>ADD DATE IN ALL CAPS</a:t>
            </a:r>
          </a:p>
        </p:txBody>
      </p:sp>
      <p:sp>
        <p:nvSpPr>
          <p:cNvPr id="22" name="Footer Placeholder 24"/>
          <p:cNvSpPr>
            <a:spLocks noGrp="1"/>
          </p:cNvSpPr>
          <p:nvPr>
            <p:ph type="ftr" sz="quarter" idx="13"/>
          </p:nvPr>
        </p:nvSpPr>
        <p:spPr>
          <a:xfrm>
            <a:off x="6629400" y="5420998"/>
            <a:ext cx="2060854" cy="338554"/>
          </a:xfrm>
        </p:spPr>
        <p:txBody>
          <a:bodyPr/>
          <a:lstStyle>
            <a:lvl1pPr>
              <a:defRPr baseline="0">
                <a:solidFill>
                  <a:schemeClr val="accent4"/>
                </a:solidFill>
                <a:latin typeface="Open Sans" charset="0"/>
                <a:ea typeface="Open Sans" charset="0"/>
                <a:cs typeface="Open Sans" charset="0"/>
              </a:defRPr>
            </a:lvl1pPr>
          </a:lstStyle>
          <a:p>
            <a:pPr algn="r"/>
            <a:r>
              <a:rPr lang="en-US" dirty="0"/>
              <a:t>Proprietary and Confidential</a:t>
            </a:r>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89854" y="1143000"/>
            <a:ext cx="3200400" cy="495336"/>
          </a:xfrm>
          <a:prstGeom prst="rect">
            <a:avLst/>
          </a:prstGeom>
        </p:spPr>
      </p:pic>
    </p:spTree>
    <p:extLst>
      <p:ext uri="{BB962C8B-B14F-4D97-AF65-F5344CB8AC3E}">
        <p14:creationId xmlns:p14="http://schemas.microsoft.com/office/powerpoint/2010/main" val="15182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2" y="1"/>
            <a:ext cx="6172198" cy="800099"/>
          </a:xfrm>
        </p:spPr>
        <p:txBody>
          <a:bodyPr bIns="182880">
            <a:noAutofit/>
          </a:bodyPr>
          <a:lstStyle/>
          <a:p>
            <a:r>
              <a:rPr lang="en-US" dirty="0"/>
              <a:t>Click to edit Master title style</a:t>
            </a:r>
          </a:p>
        </p:txBody>
      </p:sp>
      <p:sp>
        <p:nvSpPr>
          <p:cNvPr id="6" name="Date Placeholder 5"/>
          <p:cNvSpPr>
            <a:spLocks noGrp="1"/>
          </p:cNvSpPr>
          <p:nvPr>
            <p:ph type="dt" sz="half" idx="10"/>
          </p:nvPr>
        </p:nvSpPr>
        <p:spPr>
          <a:xfrm>
            <a:off x="121534" y="6382512"/>
            <a:ext cx="671333" cy="365125"/>
          </a:xfrm>
        </p:spPr>
        <p:txBody>
          <a:bodyPr/>
          <a:lstStyle/>
          <a:p>
            <a:fld id="{0FB9A8BD-9B6D-6545-A99D-8FACA5524ACA}" type="datetime1">
              <a:rPr lang="en-US" smtClean="0"/>
              <a:t>8/20/2024</a:t>
            </a:fld>
            <a:endParaRPr lang="en-US" dirty="0"/>
          </a:p>
        </p:txBody>
      </p:sp>
      <p:sp>
        <p:nvSpPr>
          <p:cNvPr id="13" name="Footer Placeholder 12"/>
          <p:cNvSpPr>
            <a:spLocks noGrp="1"/>
          </p:cNvSpPr>
          <p:nvPr>
            <p:ph type="ftr" sz="quarter" idx="11"/>
          </p:nvPr>
        </p:nvSpPr>
        <p:spPr/>
        <p:txBody>
          <a:bodyPr/>
          <a:lstStyle/>
          <a:p>
            <a:pPr algn="r"/>
            <a:r>
              <a:rPr lang="en-US" dirty="0"/>
              <a:t>Proprietary and Confidential</a:t>
            </a:r>
          </a:p>
        </p:txBody>
      </p:sp>
      <p:sp>
        <p:nvSpPr>
          <p:cNvPr id="14" name="Slide Number Placeholder 13"/>
          <p:cNvSpPr>
            <a:spLocks noGrp="1"/>
          </p:cNvSpPr>
          <p:nvPr>
            <p:ph type="sldNum" sz="quarter" idx="12"/>
          </p:nvPr>
        </p:nvSpPr>
        <p:spPr>
          <a:xfrm>
            <a:off x="8736847" y="6382512"/>
            <a:ext cx="250997" cy="365125"/>
          </a:xfrm>
        </p:spPr>
        <p:txBody>
          <a:bodyPr/>
          <a:lstStyle>
            <a:lvl1pPr algn="r">
              <a:defRPr/>
            </a:lvl1pPr>
          </a:lstStyle>
          <a:p>
            <a:fld id="{D3406041-D039-9948-9583-1296FE9D3272}" type="slidenum">
              <a:rPr lang="en-US" smtClean="0"/>
              <a:pPr/>
              <a:t>‹#›</a:t>
            </a:fld>
            <a:endParaRPr lang="en-US" dirty="0"/>
          </a:p>
        </p:txBody>
      </p:sp>
      <p:sp>
        <p:nvSpPr>
          <p:cNvPr id="8"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0" name="Straight Connector 9"/>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48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and Footers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21534" y="6382512"/>
            <a:ext cx="671333" cy="365125"/>
          </a:xfrm>
        </p:spPr>
        <p:txBody>
          <a:bodyPr/>
          <a:lstStyle/>
          <a:p>
            <a:fld id="{0FB9A8BD-9B6D-6545-A99D-8FACA5524ACA}" type="datetime1">
              <a:rPr lang="en-US" smtClean="0"/>
              <a:t>8/20/2024</a:t>
            </a:fld>
            <a:endParaRPr lang="en-US" dirty="0"/>
          </a:p>
        </p:txBody>
      </p:sp>
      <p:sp>
        <p:nvSpPr>
          <p:cNvPr id="13" name="Footer Placeholder 12"/>
          <p:cNvSpPr>
            <a:spLocks noGrp="1"/>
          </p:cNvSpPr>
          <p:nvPr>
            <p:ph type="ftr" sz="quarter" idx="11"/>
          </p:nvPr>
        </p:nvSpPr>
        <p:spPr/>
        <p:txBody>
          <a:bodyPr/>
          <a:lstStyle/>
          <a:p>
            <a:pPr algn="r"/>
            <a:r>
              <a:rPr lang="en-US" dirty="0"/>
              <a:t>Proprietary and Confidential</a:t>
            </a:r>
          </a:p>
        </p:txBody>
      </p:sp>
      <p:sp>
        <p:nvSpPr>
          <p:cNvPr id="14" name="Slide Number Placeholder 13"/>
          <p:cNvSpPr>
            <a:spLocks noGrp="1"/>
          </p:cNvSpPr>
          <p:nvPr>
            <p:ph type="sldNum" sz="quarter" idx="12"/>
          </p:nvPr>
        </p:nvSpPr>
        <p:spPr>
          <a:xfrm>
            <a:off x="8736847" y="6382512"/>
            <a:ext cx="250997" cy="365125"/>
          </a:xfrm>
        </p:spPr>
        <p:txBody>
          <a:bodyPr/>
          <a:lstStyle>
            <a:lvl1pPr algn="r">
              <a:defRPr/>
            </a:lvl1pPr>
          </a:lstStyle>
          <a:p>
            <a:fld id="{D3406041-D039-9948-9583-1296FE9D3272}" type="slidenum">
              <a:rPr lang="en-US" smtClean="0"/>
              <a:pPr/>
              <a:t>‹#›</a:t>
            </a:fld>
            <a:endParaRPr lang="en-US" dirty="0"/>
          </a:p>
        </p:txBody>
      </p:sp>
      <p:sp>
        <p:nvSpPr>
          <p:cNvPr id="8" name="Text Placeholder 11"/>
          <p:cNvSpPr>
            <a:spLocks noGrp="1"/>
          </p:cNvSpPr>
          <p:nvPr>
            <p:ph type="body" sz="quarter" idx="13" hasCustomPrompt="1"/>
          </p:nvPr>
        </p:nvSpPr>
        <p:spPr>
          <a:xfrm>
            <a:off x="792867" y="6382512"/>
            <a:ext cx="6319451" cy="364067"/>
          </a:xfrm>
        </p:spPr>
        <p:txBody>
          <a:bodyPr tIns="45720" b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spTree>
    <p:extLst>
      <p:ext uri="{BB962C8B-B14F-4D97-AF65-F5344CB8AC3E}">
        <p14:creationId xmlns:p14="http://schemas.microsoft.com/office/powerpoint/2010/main" val="1003309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8001000" y="4024034"/>
            <a:ext cx="68245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20"/>
          <p:cNvSpPr>
            <a:spLocks noGrp="1"/>
          </p:cNvSpPr>
          <p:nvPr>
            <p:ph type="body" sz="quarter" idx="11" hasCustomPrompt="1"/>
          </p:nvPr>
        </p:nvSpPr>
        <p:spPr>
          <a:xfrm>
            <a:off x="2514600" y="4551614"/>
            <a:ext cx="6200775" cy="613833"/>
          </a:xfrm>
        </p:spPr>
        <p:txBody>
          <a:bodyPr tIns="0"/>
          <a:lstStyle>
            <a:lvl1pPr marL="0" indent="0" algn="r">
              <a:buFontTx/>
              <a:buNone/>
              <a:defRPr sz="1400" cap="all" baseline="0">
                <a:solidFill>
                  <a:schemeClr val="tx1"/>
                </a:solidFill>
              </a:defRPr>
            </a:lvl1pPr>
          </a:lstStyle>
          <a:p>
            <a:pPr lvl="0"/>
            <a:r>
              <a:rPr lang="en-US" dirty="0"/>
              <a:t>ADD NAME AND EMAIL/PHONE HERE</a:t>
            </a:r>
          </a:p>
        </p:txBody>
      </p:sp>
      <p:sp>
        <p:nvSpPr>
          <p:cNvPr id="17" name="Title 16"/>
          <p:cNvSpPr txBox="1">
            <a:spLocks/>
          </p:cNvSpPr>
          <p:nvPr userDrawn="1"/>
        </p:nvSpPr>
        <p:spPr>
          <a:xfrm>
            <a:off x="5257800" y="3237650"/>
            <a:ext cx="3457862" cy="786384"/>
          </a:xfrm>
          <a:prstGeom prst="rect">
            <a:avLst/>
          </a:prstGeom>
        </p:spPr>
        <p:txBody>
          <a:bodyPr vert="horz" lIns="0" tIns="0" rIns="0" bIns="182880" rtlCol="0" anchor="b" anchorCtr="0">
            <a:noAutofit/>
          </a:bodyPr>
          <a:lstStyle>
            <a:lvl1pPr algn="r" defTabSz="457120" rtl="0" eaLnBrk="1" latinLnBrk="0" hangingPunct="1">
              <a:lnSpc>
                <a:spcPts val="3200"/>
              </a:lnSpc>
              <a:spcBef>
                <a:spcPct val="0"/>
              </a:spcBef>
              <a:buNone/>
              <a:tabLst/>
              <a:defRPr sz="4200" kern="1200" cap="none" spc="-100" baseline="0">
                <a:solidFill>
                  <a:schemeClr val="bg1"/>
                </a:solidFill>
                <a:latin typeface="Tw Cen MT Condensed" charset="0"/>
                <a:ea typeface="Tw Cen MT Condensed" charset="0"/>
                <a:cs typeface="Tw Cen MT Condensed" charset="0"/>
              </a:defRPr>
            </a:lvl1pPr>
          </a:lstStyle>
          <a:p>
            <a:pPr>
              <a:lnSpc>
                <a:spcPct val="70000"/>
              </a:lnSpc>
            </a:pPr>
            <a:r>
              <a:rPr lang="en-US" sz="3600" cap="all" spc="0" baseline="0" dirty="0">
                <a:solidFill>
                  <a:schemeClr val="tx2"/>
                </a:solidFill>
                <a:latin typeface="Oswald Regular" charset="0"/>
              </a:rPr>
              <a:t>THANK YOU</a:t>
            </a:r>
          </a:p>
        </p:txBody>
      </p:sp>
      <p:sp>
        <p:nvSpPr>
          <p:cNvPr id="18" name="Rectangle 17"/>
          <p:cNvSpPr/>
          <p:nvPr userDrawn="1"/>
        </p:nvSpPr>
        <p:spPr>
          <a:xfrm>
            <a:off x="4570414" y="4192251"/>
            <a:ext cx="4144962" cy="349679"/>
          </a:xfrm>
          <a:prstGeom prst="rect">
            <a:avLst/>
          </a:prstGeom>
        </p:spPr>
        <p:txBody>
          <a:bodyPr wrap="square" lIns="0" rIns="0">
            <a:noAutofit/>
          </a:bodyPr>
          <a:lstStyle/>
          <a:p>
            <a:pPr lvl="0" algn="r"/>
            <a:r>
              <a:rPr lang="en-US" sz="1400" b="0" i="1" dirty="0">
                <a:solidFill>
                  <a:schemeClr val="accent1"/>
                </a:solidFill>
                <a:latin typeface="Open Sans" charset="0"/>
                <a:ea typeface="Open Sans" charset="0"/>
                <a:cs typeface="Open Sans" charset="0"/>
              </a:rPr>
              <a:t>For more information, contact</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854" y="1143000"/>
            <a:ext cx="3200400" cy="495336"/>
          </a:xfrm>
          <a:prstGeom prst="rect">
            <a:avLst/>
          </a:prstGeom>
        </p:spPr>
      </p:pic>
    </p:spTree>
    <p:extLst>
      <p:ext uri="{BB962C8B-B14F-4D97-AF65-F5344CB8AC3E}">
        <p14:creationId xmlns:p14="http://schemas.microsoft.com/office/powerpoint/2010/main" val="151094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age Numb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736847" y="6382512"/>
            <a:ext cx="250997" cy="365125"/>
          </a:xfrm>
          <a:prstGeom prst="rect">
            <a:avLst/>
          </a:prstGeom>
        </p:spPr>
        <p:txBody>
          <a:bodyPr vert="horz" lIns="0" tIns="45720" rIns="0" bIns="45720" rtlCol="0" anchor="ctr"/>
          <a:lstStyle>
            <a:lvl1pPr algn="r">
              <a:defRPr sz="800">
                <a:solidFill>
                  <a:schemeClr val="bg1">
                    <a:lumMod val="65000"/>
                  </a:schemeClr>
                </a:solidFill>
                <a:latin typeface="+mn-lt"/>
                <a:cs typeface="Open Sans"/>
              </a:defRPr>
            </a:lvl1pPr>
          </a:lstStyle>
          <a:p>
            <a:fld id="{D3406041-D039-9948-9583-1296FE9D3272}" type="slidenum">
              <a:rPr lang="en-US" smtClean="0"/>
              <a:pPr/>
              <a:t>‹#›</a:t>
            </a:fld>
            <a:endParaRPr lang="en-US" dirty="0"/>
          </a:p>
        </p:txBody>
      </p:sp>
    </p:spTree>
    <p:extLst>
      <p:ext uri="{BB962C8B-B14F-4D97-AF65-F5344CB8AC3E}">
        <p14:creationId xmlns:p14="http://schemas.microsoft.com/office/powerpoint/2010/main" val="48117867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514600" y="548640"/>
            <a:ext cx="6172200" cy="5623560"/>
          </a:xfrm>
        </p:spPr>
        <p:txBody>
          <a:bodyPr tIns="0" bIns="0" anchor="ctr"/>
          <a:lstStyle>
            <a:lvl1pPr marL="182880" indent="-228600">
              <a:buClr>
                <a:schemeClr val="accent1"/>
              </a:buClr>
              <a:buFont typeface="+mj-lt"/>
              <a:buAutoNum type="arabicPeriod"/>
              <a:defRPr>
                <a:solidFill>
                  <a:schemeClr val="tx1"/>
                </a:solidFill>
              </a:defRPr>
            </a:lvl1pPr>
            <a:lvl2pPr marL="365760" indent="-228600">
              <a:buClr>
                <a:schemeClr val="accent1"/>
              </a:buClr>
              <a:buFont typeface="+mj-lt"/>
              <a:buAutoNum type="arabicPeriod"/>
              <a:defRPr>
                <a:solidFill>
                  <a:schemeClr val="tx1"/>
                </a:solidFill>
              </a:defRPr>
            </a:lvl2pPr>
            <a:lvl3pPr marL="548640" indent="-228600">
              <a:buClr>
                <a:schemeClr val="accent1"/>
              </a:buClr>
              <a:buFont typeface="+mj-lt"/>
              <a:buAutoNum type="arabicPeriod"/>
              <a:defRPr>
                <a:solidFill>
                  <a:schemeClr val="tx1"/>
                </a:solidFill>
              </a:defRPr>
            </a:lvl3pPr>
            <a:lvl4pPr marL="731520" indent="-182880">
              <a:buClr>
                <a:schemeClr val="accent1"/>
              </a:buClr>
              <a:buFont typeface="+mj-lt"/>
              <a:buAutoNum type="romanUcPeriod"/>
              <a:defRPr>
                <a:solidFill>
                  <a:schemeClr val="tx1"/>
                </a:solidFill>
              </a:defRPr>
            </a:lvl4pPr>
            <a:lvl5pPr marL="914400" indent="-182880">
              <a:buClr>
                <a:schemeClr val="accent1"/>
              </a:buClr>
              <a:buFont typeface="+mj-lt"/>
              <a:buAutoNum type="romanUcPeriod"/>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3" name="Date Placeholder 3"/>
          <p:cNvSpPr>
            <a:spLocks noGrp="1"/>
          </p:cNvSpPr>
          <p:nvPr>
            <p:ph type="dt" sz="half" idx="2"/>
          </p:nvPr>
        </p:nvSpPr>
        <p:spPr>
          <a:xfrm>
            <a:off x="121534" y="6382512"/>
            <a:ext cx="671333" cy="365125"/>
          </a:xfrm>
          <a:prstGeom prst="rect">
            <a:avLst/>
          </a:prstGeom>
        </p:spPr>
        <p:txBody>
          <a:bodyPr vert="horz" wrap="none" lIns="0" tIns="45720" rIns="0" bIns="45720" rtlCol="0" anchor="ctr"/>
          <a:lstStyle>
            <a:lvl1pPr algn="l">
              <a:defRPr sz="800" b="0" i="0">
                <a:solidFill>
                  <a:schemeClr val="bg1">
                    <a:lumMod val="65000"/>
                  </a:schemeClr>
                </a:solidFill>
                <a:latin typeface="Open Sans" charset="0"/>
                <a:ea typeface="Open Sans" charset="0"/>
                <a:cs typeface="Open Sans" charset="0"/>
              </a:defRPr>
            </a:lvl1pPr>
          </a:lstStyle>
          <a:p>
            <a:fld id="{85820891-6ECA-BC44-9D9E-64DB3EBDBD75}" type="datetime1">
              <a:rPr lang="en-US" smtClean="0"/>
              <a:pPr/>
              <a:t>8/20/2024</a:t>
            </a:fld>
            <a:endParaRPr lang="en-US" dirty="0"/>
          </a:p>
        </p:txBody>
      </p:sp>
      <p:sp>
        <p:nvSpPr>
          <p:cNvPr id="14" name="Footer Placeholder 4"/>
          <p:cNvSpPr>
            <a:spLocks noGrp="1"/>
          </p:cNvSpPr>
          <p:nvPr>
            <p:ph type="ftr" sz="quarter" idx="3"/>
          </p:nvPr>
        </p:nvSpPr>
        <p:spPr>
          <a:xfrm>
            <a:off x="7222067" y="6445305"/>
            <a:ext cx="1468187" cy="215444"/>
          </a:xfrm>
          <a:prstGeom prst="rect">
            <a:avLst/>
          </a:prstGeom>
        </p:spPr>
        <p:txBody>
          <a:bodyPr vert="horz" wrap="square" lIns="0" tIns="45720" rIns="0" bIns="45720" rtlCol="0" anchor="ctr">
            <a:spAutoFit/>
          </a:bodyPr>
          <a:lstStyle>
            <a:lvl1pPr algn="ctr">
              <a:defRPr sz="800" b="1" i="0">
                <a:solidFill>
                  <a:schemeClr val="accent4"/>
                </a:solidFill>
                <a:latin typeface="Open Sans" charset="0"/>
                <a:ea typeface="Open Sans" charset="0"/>
                <a:cs typeface="Open Sans" charset="0"/>
              </a:defRPr>
            </a:lvl1pPr>
          </a:lstStyle>
          <a:p>
            <a:pPr algn="r"/>
            <a:r>
              <a:rPr lang="en-US" dirty="0"/>
              <a:t>Proprietary and Confidential</a:t>
            </a:r>
          </a:p>
        </p:txBody>
      </p:sp>
      <p:sp>
        <p:nvSpPr>
          <p:cNvPr id="15" name="Slide Number Placeholder 5"/>
          <p:cNvSpPr>
            <a:spLocks noGrp="1"/>
          </p:cNvSpPr>
          <p:nvPr>
            <p:ph type="sldNum" sz="quarter" idx="4"/>
          </p:nvPr>
        </p:nvSpPr>
        <p:spPr>
          <a:xfrm>
            <a:off x="8736847" y="6382512"/>
            <a:ext cx="250997" cy="365125"/>
          </a:xfrm>
          <a:prstGeom prst="rect">
            <a:avLst/>
          </a:prstGeom>
        </p:spPr>
        <p:txBody>
          <a:bodyPr vert="horz" lIns="0" tIns="45720" rIns="0" bIns="45720" rtlCol="0" anchor="ctr"/>
          <a:lstStyle>
            <a:lvl1pPr algn="r">
              <a:defRPr sz="800" b="0" i="0">
                <a:solidFill>
                  <a:schemeClr val="bg1">
                    <a:lumMod val="65000"/>
                  </a:schemeClr>
                </a:solidFill>
                <a:latin typeface="Open Sans" charset="0"/>
                <a:ea typeface="Open Sans" charset="0"/>
                <a:cs typeface="Open Sans" charset="0"/>
              </a:defRPr>
            </a:lvl1pPr>
          </a:lstStyle>
          <a:p>
            <a:fld id="{D3406041-D039-9948-9583-1296FE9D3272}" type="slidenum">
              <a:rPr lang="en-US" smtClean="0"/>
              <a:pPr/>
              <a:t>‹#›</a:t>
            </a:fld>
            <a:endParaRPr lang="en-US" dirty="0"/>
          </a:p>
        </p:txBody>
      </p:sp>
      <p:sp>
        <p:nvSpPr>
          <p:cNvPr id="19" name="Title 1"/>
          <p:cNvSpPr txBox="1">
            <a:spLocks/>
          </p:cNvSpPr>
          <p:nvPr userDrawn="1"/>
        </p:nvSpPr>
        <p:spPr>
          <a:xfrm>
            <a:off x="457200" y="2608783"/>
            <a:ext cx="3200399" cy="1079297"/>
          </a:xfrm>
          <a:prstGeom prst="rect">
            <a:avLst/>
          </a:prstGeom>
        </p:spPr>
        <p:txBody>
          <a:bodyPr vert="horz" lIns="0" tIns="274320" rIns="0" bIns="182880" rtlCol="0" anchor="b" anchorCtr="0">
            <a:noAutofit/>
          </a:bodyPr>
          <a:lstStyle>
            <a:lvl1pPr algn="l" defTabSz="457109" rtl="0" eaLnBrk="1" latinLnBrk="0" hangingPunct="1">
              <a:lnSpc>
                <a:spcPct val="90000"/>
              </a:lnSpc>
              <a:spcBef>
                <a:spcPct val="0"/>
              </a:spcBef>
              <a:buNone/>
              <a:tabLst/>
              <a:defRPr sz="3600" kern="1200" cap="all" spc="0" baseline="0">
                <a:solidFill>
                  <a:schemeClr val="bg1"/>
                </a:solidFill>
                <a:latin typeface="Oswald Regular" charset="0"/>
                <a:ea typeface="Oswald" charset="0"/>
                <a:cs typeface="Oswald" charset="0"/>
              </a:defRPr>
            </a:lvl1pPr>
          </a:lstStyle>
          <a:p>
            <a:r>
              <a:rPr lang="en-US" dirty="0">
                <a:solidFill>
                  <a:schemeClr val="tx2"/>
                </a:solidFill>
              </a:rPr>
              <a:t>Agenda</a:t>
            </a:r>
          </a:p>
        </p:txBody>
      </p:sp>
      <p:cxnSp>
        <p:nvCxnSpPr>
          <p:cNvPr id="20" name="Straight Connector 19"/>
          <p:cNvCxnSpPr/>
          <p:nvPr userDrawn="1"/>
        </p:nvCxnSpPr>
        <p:spPr>
          <a:xfrm>
            <a:off x="457200" y="3688080"/>
            <a:ext cx="68579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sp>
        <p:nvSpPr>
          <p:cNvPr id="11" name="Date Placeholder 3">
            <a:extLst>
              <a:ext uri="{FF2B5EF4-FFF2-40B4-BE49-F238E27FC236}">
                <a16:creationId xmlns:a16="http://schemas.microsoft.com/office/drawing/2014/main" id="{520EABB9-49EB-4993-9897-711835EACD63}"/>
              </a:ext>
            </a:extLst>
          </p:cNvPr>
          <p:cNvSpPr txBox="1">
            <a:spLocks/>
          </p:cNvSpPr>
          <p:nvPr userDrawn="1"/>
        </p:nvSpPr>
        <p:spPr>
          <a:xfrm>
            <a:off x="949570" y="6370464"/>
            <a:ext cx="2444261" cy="365125"/>
          </a:xfrm>
          <a:prstGeom prst="rect">
            <a:avLst/>
          </a:prstGeom>
        </p:spPr>
        <p:txBody>
          <a:bodyPr vert="horz" wrap="none" lIns="0" tIns="45720" rIns="0" bIns="45720" rtlCol="0" anchor="ctr"/>
          <a:lstStyle>
            <a:defPPr>
              <a:defRPr lang="en-US"/>
            </a:defPPr>
            <a:lvl1pPr marL="0" algn="l" defTabSz="914377" rtl="0" eaLnBrk="1" latinLnBrk="0" hangingPunct="1">
              <a:defRPr sz="800" b="0" i="0" kern="1200">
                <a:solidFill>
                  <a:schemeClr val="bg1">
                    <a:lumMod val="65000"/>
                  </a:schemeClr>
                </a:solidFill>
                <a:latin typeface="Open Sans" charset="0"/>
                <a:ea typeface="Open Sans" charset="0"/>
                <a:cs typeface="Open Sans"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900" dirty="0"/>
              <a:t>Mandates Strategy, Delivery and Oversight</a:t>
            </a:r>
          </a:p>
        </p:txBody>
      </p:sp>
    </p:spTree>
    <p:extLst>
      <p:ext uri="{BB962C8B-B14F-4D97-AF65-F5344CB8AC3E}">
        <p14:creationId xmlns:p14="http://schemas.microsoft.com/office/powerpoint/2010/main" val="33080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0"/>
            <a:ext cx="8229600" cy="1856231"/>
          </a:xfrm>
        </p:spPr>
        <p:txBody>
          <a:bodyPr tIns="0" bIns="182880" anchor="b" anchorCtr="0"/>
          <a:lstStyle>
            <a:lvl1pPr algn="l">
              <a:lnSpc>
                <a:spcPct val="90000"/>
              </a:lnSpc>
              <a:defRPr sz="3600" b="0" cap="all" baseline="0">
                <a:solidFill>
                  <a:schemeClr val="tx2"/>
                </a:solidFill>
              </a:defRPr>
            </a:lvl1pPr>
          </a:lstStyle>
          <a:p>
            <a:r>
              <a:rPr lang="en-US" dirty="0"/>
              <a:t>DIVIDER TITLE IN ALL CAPS</a:t>
            </a:r>
          </a:p>
        </p:txBody>
      </p:sp>
      <p:sp>
        <p:nvSpPr>
          <p:cNvPr id="4" name="Date Placeholder 3"/>
          <p:cNvSpPr>
            <a:spLocks noGrp="1"/>
          </p:cNvSpPr>
          <p:nvPr>
            <p:ph type="dt" sz="half" idx="10"/>
          </p:nvPr>
        </p:nvSpPr>
        <p:spPr>
          <a:xfrm>
            <a:off x="121534" y="6382512"/>
            <a:ext cx="671333" cy="365125"/>
          </a:xfrm>
        </p:spPr>
        <p:txBody>
          <a:bodyPr/>
          <a:lstStyle>
            <a:lvl1pPr>
              <a:defRPr sz="800"/>
            </a:lvl1pPr>
          </a:lstStyle>
          <a:p>
            <a:fld id="{77EABF7D-B7D8-5048-89B3-0832EBF1BA3C}" type="datetime1">
              <a:rPr lang="en-US" smtClean="0"/>
              <a:pPr/>
              <a:t>8/20/2024</a:t>
            </a:fld>
            <a:endParaRPr lang="en-US" dirty="0"/>
          </a:p>
        </p:txBody>
      </p:sp>
      <p:sp>
        <p:nvSpPr>
          <p:cNvPr id="5" name="Footer Placeholder 4"/>
          <p:cNvSpPr>
            <a:spLocks noGrp="1"/>
          </p:cNvSpPr>
          <p:nvPr>
            <p:ph type="ftr" sz="quarter" idx="11"/>
          </p:nvPr>
        </p:nvSpPr>
        <p:spPr>
          <a:xfrm>
            <a:off x="7223760" y="6445305"/>
            <a:ext cx="1468332" cy="215444"/>
          </a:xfrm>
        </p:spPr>
        <p:txBody>
          <a:bodyPr/>
          <a:lstStyle>
            <a:lvl1pPr algn="r">
              <a:defRPr sz="800" baseline="0"/>
            </a:lvl1pPr>
          </a:lstStyle>
          <a:p>
            <a:r>
              <a:rPr lang="en-US" dirty="0"/>
              <a:t>Proprietary and Confidential</a:t>
            </a:r>
          </a:p>
        </p:txBody>
      </p:sp>
      <p:sp>
        <p:nvSpPr>
          <p:cNvPr id="6" name="Slide Number Placeholder 5"/>
          <p:cNvSpPr>
            <a:spLocks noGrp="1"/>
          </p:cNvSpPr>
          <p:nvPr>
            <p:ph type="sldNum" sz="quarter" idx="12"/>
          </p:nvPr>
        </p:nvSpPr>
        <p:spPr>
          <a:xfrm>
            <a:off x="8736847" y="6382512"/>
            <a:ext cx="250997" cy="365125"/>
          </a:xfrm>
        </p:spPr>
        <p:txBody>
          <a:bodyPr/>
          <a:lstStyle>
            <a:lvl1pPr>
              <a:defRPr sz="800"/>
            </a:lvl1pPr>
          </a:lstStyle>
          <a:p>
            <a:fld id="{D3406041-D039-9948-9583-1296FE9D3272}" type="slidenum">
              <a:rPr lang="en-US" smtClean="0"/>
              <a:pPr/>
              <a:t>‹#›</a:t>
            </a:fld>
            <a:endParaRPr lang="en-US" dirty="0"/>
          </a:p>
        </p:txBody>
      </p:sp>
      <p:sp>
        <p:nvSpPr>
          <p:cNvPr id="11" name="Text Placeholder 18"/>
          <p:cNvSpPr>
            <a:spLocks noGrp="1"/>
          </p:cNvSpPr>
          <p:nvPr>
            <p:ph type="body" sz="quarter" idx="15" hasCustomPrompt="1"/>
          </p:nvPr>
        </p:nvSpPr>
        <p:spPr>
          <a:xfrm>
            <a:off x="457200" y="3685032"/>
            <a:ext cx="8229600" cy="731520"/>
          </a:xfrm>
        </p:spPr>
        <p:txBody>
          <a:bodyPr tIns="182880" bIns="45720" anchor="t" anchorCtr="0"/>
          <a:lstStyle>
            <a:lvl1pPr marL="0" indent="0" algn="l">
              <a:buFontTx/>
              <a:buNone/>
              <a:defRPr sz="1800" i="1" baseline="0">
                <a:solidFill>
                  <a:schemeClr val="accent1"/>
                </a:solidFill>
              </a:defRPr>
            </a:lvl1pPr>
            <a:lvl2pPr marL="182876" indent="0">
              <a:buFontTx/>
              <a:buNone/>
              <a:defRPr sz="2400" i="1">
                <a:solidFill>
                  <a:schemeClr val="bg1"/>
                </a:solidFill>
              </a:defRPr>
            </a:lvl2pPr>
            <a:lvl3pPr marL="365751" indent="0">
              <a:buFontTx/>
              <a:buNone/>
              <a:defRPr sz="2400" i="1">
                <a:solidFill>
                  <a:schemeClr val="bg1"/>
                </a:solidFill>
              </a:defRPr>
            </a:lvl3pPr>
            <a:lvl4pPr marL="548627" indent="0">
              <a:buFontTx/>
              <a:buNone/>
              <a:defRPr sz="2400" i="1">
                <a:solidFill>
                  <a:schemeClr val="bg1"/>
                </a:solidFill>
              </a:defRPr>
            </a:lvl4pPr>
            <a:lvl5pPr marL="731502" indent="0">
              <a:buFontTx/>
              <a:buNone/>
              <a:defRPr sz="2400" i="1">
                <a:solidFill>
                  <a:schemeClr val="bg1"/>
                </a:solidFill>
              </a:defRPr>
            </a:lvl5pPr>
          </a:lstStyle>
          <a:p>
            <a:pPr lvl="0"/>
            <a:r>
              <a:rPr lang="en-US" dirty="0"/>
              <a:t>Subhead in sentence case</a:t>
            </a:r>
          </a:p>
        </p:txBody>
      </p:sp>
      <p:cxnSp>
        <p:nvCxnSpPr>
          <p:cNvPr id="10" name="Straight Connector 9"/>
          <p:cNvCxnSpPr/>
          <p:nvPr userDrawn="1"/>
        </p:nvCxnSpPr>
        <p:spPr>
          <a:xfrm>
            <a:off x="457201" y="3688080"/>
            <a:ext cx="68579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20"/>
          <p:cNvSpPr>
            <a:spLocks noGrp="1"/>
          </p:cNvSpPr>
          <p:nvPr>
            <p:ph type="body" sz="quarter" idx="14" hasCustomPrompt="1"/>
          </p:nvPr>
        </p:nvSpPr>
        <p:spPr>
          <a:xfrm>
            <a:off x="457200" y="4416551"/>
            <a:ext cx="8233054" cy="1755649"/>
          </a:xfrm>
        </p:spPr>
        <p:txBody>
          <a:bodyPr tIns="182880" anchor="t" anchorCtr="0"/>
          <a:lstStyle>
            <a:lvl1pPr marL="0" indent="0" algn="l">
              <a:buFontTx/>
              <a:buNone/>
              <a:defRPr sz="1400" b="0" cap="all" baseline="0">
                <a:solidFill>
                  <a:schemeClr val="tx1"/>
                </a:solidFill>
              </a:defRPr>
            </a:lvl1pPr>
          </a:lstStyle>
          <a:p>
            <a:pPr lvl="0"/>
            <a:r>
              <a:rPr lang="en-US" dirty="0"/>
              <a:t>ANY TEXT HERE IN ALL CAPS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sp>
        <p:nvSpPr>
          <p:cNvPr id="14" name="Date Placeholder 3">
            <a:extLst>
              <a:ext uri="{FF2B5EF4-FFF2-40B4-BE49-F238E27FC236}">
                <a16:creationId xmlns:a16="http://schemas.microsoft.com/office/drawing/2014/main" id="{DF82F83F-8221-4E4C-9936-E1586DEF9D1F}"/>
              </a:ext>
            </a:extLst>
          </p:cNvPr>
          <p:cNvSpPr txBox="1">
            <a:spLocks/>
          </p:cNvSpPr>
          <p:nvPr userDrawn="1"/>
        </p:nvSpPr>
        <p:spPr>
          <a:xfrm>
            <a:off x="949570" y="6370464"/>
            <a:ext cx="2444261" cy="365125"/>
          </a:xfrm>
          <a:prstGeom prst="rect">
            <a:avLst/>
          </a:prstGeom>
        </p:spPr>
        <p:txBody>
          <a:bodyPr vert="horz" wrap="none" lIns="0" tIns="45720" rIns="0" bIns="45720" rtlCol="0" anchor="ctr"/>
          <a:lstStyle>
            <a:defPPr>
              <a:defRPr lang="en-US"/>
            </a:defPPr>
            <a:lvl1pPr marL="0" algn="l" defTabSz="914377" rtl="0" eaLnBrk="1" latinLnBrk="0" hangingPunct="1">
              <a:defRPr sz="800" b="0" i="0" kern="1200">
                <a:solidFill>
                  <a:schemeClr val="bg1">
                    <a:lumMod val="65000"/>
                  </a:schemeClr>
                </a:solidFill>
                <a:latin typeface="Open Sans" charset="0"/>
                <a:ea typeface="Open Sans" charset="0"/>
                <a:cs typeface="Open Sans"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900" dirty="0"/>
              <a:t>Mandates Strategy, Delivery and Oversight</a:t>
            </a:r>
          </a:p>
        </p:txBody>
      </p:sp>
    </p:spTree>
    <p:extLst>
      <p:ext uri="{BB962C8B-B14F-4D97-AF65-F5344CB8AC3E}">
        <p14:creationId xmlns:p14="http://schemas.microsoft.com/office/powerpoint/2010/main" val="4441844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6172201" cy="795528"/>
          </a:xfrm>
        </p:spPr>
        <p:txBody>
          <a:bodyPr wrap="square" tIns="274320" bIns="182880">
            <a:noAutofit/>
          </a:bodyPr>
          <a:lstStyle/>
          <a:p>
            <a:r>
              <a:rPr lang="en-US" dirty="0"/>
              <a:t>Click to edit Master title style</a:t>
            </a:r>
          </a:p>
        </p:txBody>
      </p:sp>
      <p:sp>
        <p:nvSpPr>
          <p:cNvPr id="3" name="Content Placeholder 2"/>
          <p:cNvSpPr>
            <a:spLocks noGrp="1"/>
          </p:cNvSpPr>
          <p:nvPr>
            <p:ph idx="1"/>
          </p:nvPr>
        </p:nvSpPr>
        <p:spPr>
          <a:xfrm>
            <a:off x="457200" y="809520"/>
            <a:ext cx="8233054" cy="5362680"/>
          </a:xfrm>
        </p:spPr>
        <p:txBody>
          <a:bodyPr tIns="274320"/>
          <a:lstStyle>
            <a:lvl1pPr>
              <a:lnSpc>
                <a:spcPct val="120000"/>
              </a:lnSpc>
              <a:defRPr sz="1400"/>
            </a:lvl1pPr>
            <a:lvl2pPr>
              <a:lnSpc>
                <a:spcPct val="120000"/>
              </a:lnSpc>
              <a:defRPr sz="1400"/>
            </a:lvl2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a:xfrm>
            <a:off x="121534" y="6382512"/>
            <a:ext cx="671333" cy="365125"/>
          </a:xfrm>
        </p:spPr>
        <p:txBody>
          <a:bodyPr/>
          <a:lstStyle>
            <a:lvl1pPr>
              <a:defRPr sz="800"/>
            </a:lvl1pPr>
          </a:lstStyle>
          <a:p>
            <a:fld id="{E69CAFA0-919F-994F-AF7B-D31FD0F0A23F}" type="datetime1">
              <a:rPr lang="en-US" smtClean="0"/>
              <a:pPr/>
              <a:t>8/20/2024</a:t>
            </a:fld>
            <a:endParaRPr lang="en-US" dirty="0"/>
          </a:p>
        </p:txBody>
      </p:sp>
      <p:sp>
        <p:nvSpPr>
          <p:cNvPr id="5" name="Footer Placeholder 4"/>
          <p:cNvSpPr>
            <a:spLocks noGrp="1"/>
          </p:cNvSpPr>
          <p:nvPr>
            <p:ph type="ftr" sz="quarter" idx="11"/>
          </p:nvPr>
        </p:nvSpPr>
        <p:spPr/>
        <p:txBody>
          <a:bodyPr/>
          <a:lstStyle/>
          <a:p>
            <a:pPr algn="r"/>
            <a:r>
              <a:rPr lang="en-US" dirty="0"/>
              <a:t>Proprietary and Confidential</a:t>
            </a:r>
          </a:p>
        </p:txBody>
      </p:sp>
      <p:sp>
        <p:nvSpPr>
          <p:cNvPr id="14" name="Slide Number Placeholder 13"/>
          <p:cNvSpPr>
            <a:spLocks noGrp="1"/>
          </p:cNvSpPr>
          <p:nvPr>
            <p:ph type="sldNum" sz="quarter" idx="12"/>
          </p:nvPr>
        </p:nvSpPr>
        <p:spPr>
          <a:xfrm>
            <a:off x="8736847" y="6382512"/>
            <a:ext cx="250997" cy="365125"/>
          </a:xfrm>
        </p:spPr>
        <p:txBody>
          <a:bodyPr/>
          <a:lstStyle>
            <a:lvl1pPr algn="r">
              <a:defRPr sz="800"/>
            </a:lvl1pPr>
          </a:lstStyle>
          <a:p>
            <a:fld id="{D3406041-D039-9948-9583-1296FE9D3272}" type="slidenum">
              <a:rPr lang="en-US" smtClean="0"/>
              <a:pPr/>
              <a:t>‹#›</a:t>
            </a:fld>
            <a:endParaRPr lang="en-US" dirty="0"/>
          </a:p>
        </p:txBody>
      </p:sp>
      <p:sp>
        <p:nvSpPr>
          <p:cNvPr id="12"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900" b="0" i="0" kern="1200" dirty="0" smtClean="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cxnSp>
        <p:nvCxnSpPr>
          <p:cNvPr id="13" name="Straight Connector 12"/>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spTree>
    <p:extLst>
      <p:ext uri="{BB962C8B-B14F-4D97-AF65-F5344CB8AC3E}">
        <p14:creationId xmlns:p14="http://schemas.microsoft.com/office/powerpoint/2010/main" val="75464207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8234"/>
            <a:ext cx="8233054" cy="4643966"/>
          </a:xfrm>
        </p:spPr>
        <p:txBody>
          <a:bodyPr tIns="182880"/>
          <a:lstStyle>
            <a:lvl1pPr>
              <a:defRPr sz="1400"/>
            </a:lvl1pPr>
            <a:lvl2pPr>
              <a:defRPr sz="1400"/>
            </a:lvl2pPr>
          </a:lstStyle>
          <a:p>
            <a:pPr lvl="0"/>
            <a:r>
              <a:rPr lang="en-US" dirty="0"/>
              <a:t>Click to edit Master text styles</a:t>
            </a:r>
          </a:p>
          <a:p>
            <a:pPr lvl="1"/>
            <a:r>
              <a:rPr lang="en-US" dirty="0"/>
              <a:t>Second level</a:t>
            </a:r>
          </a:p>
        </p:txBody>
      </p:sp>
      <p:sp>
        <p:nvSpPr>
          <p:cNvPr id="22" name="Text Placeholder 21"/>
          <p:cNvSpPr>
            <a:spLocks noGrp="1"/>
          </p:cNvSpPr>
          <p:nvPr>
            <p:ph type="body" sz="quarter" idx="17"/>
          </p:nvPr>
        </p:nvSpPr>
        <p:spPr>
          <a:xfrm>
            <a:off x="457318" y="822960"/>
            <a:ext cx="8229482" cy="684080"/>
          </a:xfrm>
        </p:spPr>
        <p:txBody>
          <a:bodyPr tIns="274320" anchor="t" anchorCtr="0"/>
          <a:lstStyle>
            <a:lvl1pPr marL="0" marR="0" indent="0" algn="l" defTabSz="457109" rtl="0" eaLnBrk="1" fontAlgn="auto" latinLnBrk="0" hangingPunct="1">
              <a:lnSpc>
                <a:spcPct val="90000"/>
              </a:lnSpc>
              <a:spcBef>
                <a:spcPts val="0"/>
              </a:spcBef>
              <a:spcAft>
                <a:spcPts val="0"/>
              </a:spcAft>
              <a:buClrTx/>
              <a:buSzPct val="100000"/>
              <a:buFontTx/>
              <a:buNone/>
              <a:tabLst/>
              <a:defRPr sz="1800" b="0" i="0" spc="0" baseline="0">
                <a:solidFill>
                  <a:srgbClr val="0099CC"/>
                </a:solidFill>
                <a:latin typeface="Oswald Regular" charset="0"/>
                <a:ea typeface="Tw Cen MT Condensed" charset="0"/>
                <a:cs typeface="Tw Cen MT Condensed" charset="0"/>
              </a:defRPr>
            </a:lvl1pPr>
            <a:lvl2pPr marL="171446" indent="0">
              <a:lnSpc>
                <a:spcPts val="2400"/>
              </a:lnSpc>
              <a:buFontTx/>
              <a:buNone/>
              <a:defRPr sz="2100">
                <a:latin typeface="Oswald Regular"/>
                <a:cs typeface="Oswald Regular"/>
              </a:defRPr>
            </a:lvl2pPr>
            <a:lvl3pPr marL="628634" indent="0">
              <a:lnSpc>
                <a:spcPts val="2400"/>
              </a:lnSpc>
              <a:buFontTx/>
              <a:buNone/>
              <a:defRPr sz="2100">
                <a:latin typeface="Oswald Regular"/>
                <a:cs typeface="Oswald Regular"/>
              </a:defRPr>
            </a:lvl3pPr>
            <a:lvl4pPr marL="1187024" indent="0">
              <a:lnSpc>
                <a:spcPts val="2400"/>
              </a:lnSpc>
              <a:buFontTx/>
              <a:buNone/>
              <a:defRPr sz="2100">
                <a:latin typeface="Oswald Regular"/>
                <a:cs typeface="Oswald Regular"/>
              </a:defRPr>
            </a:lvl4pPr>
            <a:lvl5pPr marL="1403712" indent="0">
              <a:lnSpc>
                <a:spcPts val="2400"/>
              </a:lnSpc>
              <a:buFontTx/>
              <a:buNone/>
              <a:defRPr sz="2100">
                <a:latin typeface="Oswald Regular"/>
                <a:cs typeface="Oswald Regular"/>
              </a:defRPr>
            </a:lvl5pPr>
          </a:lstStyle>
          <a:p>
            <a:pPr lvl="0"/>
            <a:r>
              <a:rPr lang="en-US" dirty="0"/>
              <a:t>Click to edit Master text styles</a:t>
            </a:r>
          </a:p>
        </p:txBody>
      </p:sp>
      <p:sp>
        <p:nvSpPr>
          <p:cNvPr id="14" name="Title 1"/>
          <p:cNvSpPr>
            <a:spLocks noGrp="1"/>
          </p:cNvSpPr>
          <p:nvPr>
            <p:ph type="title"/>
          </p:nvPr>
        </p:nvSpPr>
        <p:spPr>
          <a:xfrm>
            <a:off x="457202" y="1"/>
            <a:ext cx="6172198" cy="800099"/>
          </a:xfrm>
        </p:spPr>
        <p:txBody>
          <a:bodyPr bIns="182880" anchor="ctr" anchorCtr="0">
            <a:noAutofit/>
          </a:bodyPr>
          <a:lstStyle>
            <a:lvl1pPr>
              <a:defRPr sz="2000"/>
            </a:lvl1pPr>
          </a:lstStyle>
          <a:p>
            <a:r>
              <a:rPr lang="en-US" dirty="0"/>
              <a:t>Click to edit Master title style</a:t>
            </a:r>
          </a:p>
        </p:txBody>
      </p:sp>
      <p:sp>
        <p:nvSpPr>
          <p:cNvPr id="4" name="Date Placeholder 3"/>
          <p:cNvSpPr>
            <a:spLocks noGrp="1"/>
          </p:cNvSpPr>
          <p:nvPr>
            <p:ph type="dt" sz="half" idx="18"/>
          </p:nvPr>
        </p:nvSpPr>
        <p:spPr>
          <a:xfrm>
            <a:off x="121534" y="6382512"/>
            <a:ext cx="671333" cy="365125"/>
          </a:xfrm>
        </p:spPr>
        <p:txBody>
          <a:bodyPr/>
          <a:lstStyle>
            <a:lvl1pPr>
              <a:defRPr lang="en-US" sz="800" b="0" i="0" kern="1200" smtClean="0">
                <a:solidFill>
                  <a:schemeClr val="bg1">
                    <a:lumMod val="65000"/>
                  </a:schemeClr>
                </a:solidFill>
                <a:latin typeface="Open Sans" charset="0"/>
                <a:ea typeface="Open Sans" charset="0"/>
                <a:cs typeface="Open Sans" charset="0"/>
              </a:defRPr>
            </a:lvl1pPr>
          </a:lstStyle>
          <a:p>
            <a:fld id="{F14E5C4A-1BA1-EF4E-BB76-3A6864D0D3A3}" type="datetime1">
              <a:rPr lang="en-US" smtClean="0"/>
              <a:pPr/>
              <a:t>8/20/2024</a:t>
            </a:fld>
            <a:endParaRPr lang="en-US" dirty="0"/>
          </a:p>
        </p:txBody>
      </p:sp>
      <p:sp>
        <p:nvSpPr>
          <p:cNvPr id="5" name="Footer Placeholder 4"/>
          <p:cNvSpPr>
            <a:spLocks noGrp="1"/>
          </p:cNvSpPr>
          <p:nvPr>
            <p:ph type="ftr" sz="quarter" idx="19"/>
          </p:nvPr>
        </p:nvSpPr>
        <p:spPr/>
        <p:txBody>
          <a:bodyPr/>
          <a:lstStyle/>
          <a:p>
            <a:pPr algn="r"/>
            <a:r>
              <a:rPr lang="en-US" dirty="0"/>
              <a:t>Proprietary and Confidential</a:t>
            </a:r>
          </a:p>
        </p:txBody>
      </p:sp>
      <p:sp>
        <p:nvSpPr>
          <p:cNvPr id="7" name="Slide Number Placeholder 6"/>
          <p:cNvSpPr>
            <a:spLocks noGrp="1"/>
          </p:cNvSpPr>
          <p:nvPr>
            <p:ph type="sldNum" sz="quarter" idx="20"/>
          </p:nvPr>
        </p:nvSpPr>
        <p:spPr>
          <a:xfrm>
            <a:off x="8736847" y="6382512"/>
            <a:ext cx="250997" cy="365125"/>
          </a:xfrm>
        </p:spPr>
        <p:txBody>
          <a:bodyPr/>
          <a:lstStyle>
            <a:lvl1pPr algn="r">
              <a:defRPr sz="800"/>
            </a:lvl1pPr>
          </a:lstStyle>
          <a:p>
            <a:fld id="{D3406041-D039-9948-9583-1296FE9D3272}" type="slidenum">
              <a:rPr lang="en-US" smtClean="0"/>
              <a:pPr/>
              <a:t>‹#›</a:t>
            </a:fld>
            <a:endParaRPr lang="en-US" dirty="0"/>
          </a:p>
        </p:txBody>
      </p:sp>
      <p:sp>
        <p:nvSpPr>
          <p:cNvPr id="10"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2" name="Straight Connector 11"/>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0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818754"/>
            <a:ext cx="4114801" cy="5353446"/>
          </a:xfrm>
        </p:spPr>
        <p:txBody>
          <a:bodyPr tIns="274320" rIns="228600"/>
          <a:lstStyle>
            <a:lvl1pPr>
              <a:defRPr sz="1400"/>
            </a:lvl1pPr>
            <a:lvl2pPr>
              <a:defRPr sz="1400"/>
            </a:lvl2pPr>
          </a:lstStyle>
          <a:p>
            <a:pPr lvl="0"/>
            <a:r>
              <a:rPr lang="en-US" dirty="0"/>
              <a:t>Click to edit Master text styles</a:t>
            </a:r>
          </a:p>
          <a:p>
            <a:pPr lvl="1"/>
            <a:r>
              <a:rPr lang="en-US" dirty="0"/>
              <a:t>Second level</a:t>
            </a:r>
          </a:p>
        </p:txBody>
      </p:sp>
      <p:sp>
        <p:nvSpPr>
          <p:cNvPr id="5" name="Content Placeholder 4"/>
          <p:cNvSpPr>
            <a:spLocks noGrp="1"/>
          </p:cNvSpPr>
          <p:nvPr>
            <p:ph sz="quarter" idx="15"/>
          </p:nvPr>
        </p:nvSpPr>
        <p:spPr>
          <a:xfrm>
            <a:off x="4572000" y="818755"/>
            <a:ext cx="4114799" cy="5353446"/>
          </a:xfrm>
        </p:spPr>
        <p:txBody>
          <a:bodyPr tIns="274320" rIns="228600"/>
          <a:lstStyle>
            <a:lvl1pPr>
              <a:defRPr sz="1400"/>
            </a:lvl1pPr>
            <a:lvl2pPr>
              <a:defRPr sz="1400"/>
            </a:lvl2pPr>
            <a:lvl3pPr>
              <a:defRPr sz="1275"/>
            </a:lvl3pPr>
            <a:lvl4pPr>
              <a:defRPr sz="1275"/>
            </a:lvl4pPr>
            <a:lvl5pPr>
              <a:defRPr sz="1275"/>
            </a:lvl5pPr>
          </a:lstStyle>
          <a:p>
            <a:pPr lvl="0"/>
            <a:r>
              <a:rPr lang="en-US" dirty="0"/>
              <a:t>Click to edit Master text styles</a:t>
            </a:r>
          </a:p>
          <a:p>
            <a:pPr lvl="1"/>
            <a:r>
              <a:rPr lang="en-US" dirty="0"/>
              <a:t>Second level</a:t>
            </a:r>
          </a:p>
        </p:txBody>
      </p:sp>
      <p:sp>
        <p:nvSpPr>
          <p:cNvPr id="19" name="Title 1"/>
          <p:cNvSpPr>
            <a:spLocks noGrp="1"/>
          </p:cNvSpPr>
          <p:nvPr>
            <p:ph type="title"/>
          </p:nvPr>
        </p:nvSpPr>
        <p:spPr>
          <a:xfrm>
            <a:off x="457202" y="3"/>
            <a:ext cx="6172198" cy="795528"/>
          </a:xfrm>
        </p:spPr>
        <p:txBody>
          <a:bodyPr wrap="square" bIns="182880">
            <a:noAutofit/>
          </a:bodyPr>
          <a:lstStyle/>
          <a:p>
            <a:r>
              <a:rPr lang="en-US"/>
              <a:t>Click to edit Master title style</a:t>
            </a:r>
            <a:endParaRPr lang="en-US" dirty="0"/>
          </a:p>
        </p:txBody>
      </p:sp>
      <p:sp>
        <p:nvSpPr>
          <p:cNvPr id="2" name="Date Placeholder 1"/>
          <p:cNvSpPr>
            <a:spLocks noGrp="1"/>
          </p:cNvSpPr>
          <p:nvPr>
            <p:ph type="dt" sz="half" idx="17"/>
          </p:nvPr>
        </p:nvSpPr>
        <p:spPr>
          <a:xfrm>
            <a:off x="121534" y="6382512"/>
            <a:ext cx="671333" cy="365125"/>
          </a:xfrm>
        </p:spPr>
        <p:txBody>
          <a:bodyPr/>
          <a:lstStyle>
            <a:lvl1pPr>
              <a:defRPr sz="800"/>
            </a:lvl1pPr>
          </a:lstStyle>
          <a:p>
            <a:fld id="{2DAE73AD-7680-D949-A485-1FC9E9160DA6}" type="datetime1">
              <a:rPr lang="en-US" smtClean="0"/>
              <a:pPr/>
              <a:t>8/20/2024</a:t>
            </a:fld>
            <a:endParaRPr lang="en-US" dirty="0"/>
          </a:p>
        </p:txBody>
      </p:sp>
      <p:sp>
        <p:nvSpPr>
          <p:cNvPr id="4" name="Footer Placeholder 3"/>
          <p:cNvSpPr>
            <a:spLocks noGrp="1"/>
          </p:cNvSpPr>
          <p:nvPr>
            <p:ph type="ftr" sz="quarter" idx="18"/>
          </p:nvPr>
        </p:nvSpPr>
        <p:spPr/>
        <p:txBody>
          <a:bodyPr/>
          <a:lstStyle/>
          <a:p>
            <a:pPr algn="r"/>
            <a:r>
              <a:rPr lang="en-US" dirty="0"/>
              <a:t>Proprietary and Confidential</a:t>
            </a:r>
          </a:p>
        </p:txBody>
      </p:sp>
      <p:sp>
        <p:nvSpPr>
          <p:cNvPr id="6" name="Slide Number Placeholder 5"/>
          <p:cNvSpPr>
            <a:spLocks noGrp="1"/>
          </p:cNvSpPr>
          <p:nvPr>
            <p:ph type="sldNum" sz="quarter" idx="19"/>
          </p:nvPr>
        </p:nvSpPr>
        <p:spPr>
          <a:xfrm>
            <a:off x="8736847" y="6382512"/>
            <a:ext cx="250997" cy="365125"/>
          </a:xfrm>
        </p:spPr>
        <p:txBody>
          <a:bodyPr/>
          <a:lstStyle>
            <a:lvl1pPr algn="r">
              <a:defRPr sz="800"/>
            </a:lvl1pPr>
          </a:lstStyle>
          <a:p>
            <a:fld id="{D3406041-D039-9948-9583-1296FE9D3272}" type="slidenum">
              <a:rPr lang="en-US" smtClean="0"/>
              <a:pPr/>
              <a:t>‹#›</a:t>
            </a:fld>
            <a:endParaRPr lang="en-US" dirty="0"/>
          </a:p>
        </p:txBody>
      </p:sp>
      <p:sp>
        <p:nvSpPr>
          <p:cNvPr id="11"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6" name="Straight Connector 15"/>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66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Two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8233"/>
            <a:ext cx="4114799" cy="4643967"/>
          </a:xfrm>
        </p:spPr>
        <p:txBody>
          <a:bodyPr tIns="182880" rIns="228600"/>
          <a:lstStyle>
            <a:lvl1pPr>
              <a:defRPr sz="1400"/>
            </a:lvl1pPr>
            <a:lvl2pPr>
              <a:defRPr sz="1400"/>
            </a:lvl2pPr>
          </a:lstStyle>
          <a:p>
            <a:pPr lvl="0"/>
            <a:r>
              <a:rPr lang="en-US" dirty="0"/>
              <a:t>Click to edit Master text styles</a:t>
            </a:r>
          </a:p>
          <a:p>
            <a:pPr lvl="1"/>
            <a:r>
              <a:rPr lang="en-US" dirty="0"/>
              <a:t>Second level</a:t>
            </a:r>
          </a:p>
        </p:txBody>
      </p:sp>
      <p:sp>
        <p:nvSpPr>
          <p:cNvPr id="18" name="Content Placeholder 17"/>
          <p:cNvSpPr>
            <a:spLocks noGrp="1"/>
          </p:cNvSpPr>
          <p:nvPr>
            <p:ph sz="quarter" idx="16"/>
          </p:nvPr>
        </p:nvSpPr>
        <p:spPr>
          <a:xfrm>
            <a:off x="4571999" y="1528233"/>
            <a:ext cx="4118257" cy="4643967"/>
          </a:xfrm>
        </p:spPr>
        <p:txBody>
          <a:bodyPr tIns="182880" rIns="228600"/>
          <a:lstStyle>
            <a:lvl1pPr>
              <a:defRPr sz="1400"/>
            </a:lvl1pPr>
            <a:lvl2pPr>
              <a:defRPr sz="1400"/>
            </a:lvl2pPr>
          </a:lstStyle>
          <a:p>
            <a:pPr lvl="0"/>
            <a:r>
              <a:rPr lang="en-US"/>
              <a:t>Click to edit Master text styles</a:t>
            </a:r>
          </a:p>
          <a:p>
            <a:pPr lvl="1"/>
            <a:r>
              <a:rPr lang="en-US" dirty="0"/>
              <a:t>Second level</a:t>
            </a:r>
          </a:p>
        </p:txBody>
      </p:sp>
      <p:sp>
        <p:nvSpPr>
          <p:cNvPr id="19" name="Title 1"/>
          <p:cNvSpPr>
            <a:spLocks noGrp="1"/>
          </p:cNvSpPr>
          <p:nvPr>
            <p:ph type="title"/>
          </p:nvPr>
        </p:nvSpPr>
        <p:spPr>
          <a:xfrm>
            <a:off x="457202" y="1"/>
            <a:ext cx="6172198" cy="800099"/>
          </a:xfrm>
        </p:spPr>
        <p:txBody>
          <a:bodyPr wrap="square" bIns="182880">
            <a:noAutofit/>
          </a:bodyPr>
          <a:lstStyle/>
          <a:p>
            <a:r>
              <a:rPr lang="en-US" dirty="0"/>
              <a:t>Click to edit Master title style</a:t>
            </a:r>
          </a:p>
        </p:txBody>
      </p:sp>
      <p:sp>
        <p:nvSpPr>
          <p:cNvPr id="4" name="Date Placeholder 3"/>
          <p:cNvSpPr>
            <a:spLocks noGrp="1"/>
          </p:cNvSpPr>
          <p:nvPr>
            <p:ph type="dt" sz="half" idx="18"/>
          </p:nvPr>
        </p:nvSpPr>
        <p:spPr>
          <a:xfrm>
            <a:off x="121534" y="6382512"/>
            <a:ext cx="671333" cy="365125"/>
          </a:xfrm>
        </p:spPr>
        <p:txBody>
          <a:bodyPr/>
          <a:lstStyle>
            <a:lvl1pPr>
              <a:defRPr lang="en-US" sz="800" b="0" i="0" kern="1200" smtClean="0">
                <a:solidFill>
                  <a:schemeClr val="bg1">
                    <a:lumMod val="65000"/>
                  </a:schemeClr>
                </a:solidFill>
                <a:latin typeface="Open Sans" charset="0"/>
                <a:ea typeface="Open Sans" charset="0"/>
                <a:cs typeface="Open Sans" charset="0"/>
              </a:defRPr>
            </a:lvl1pPr>
          </a:lstStyle>
          <a:p>
            <a:fld id="{6DA2C872-A2E3-CF49-B5ED-3E780D0D215B}" type="datetime1">
              <a:rPr lang="en-US" smtClean="0"/>
              <a:pPr/>
              <a:t>8/20/2024</a:t>
            </a:fld>
            <a:endParaRPr lang="en-US" dirty="0"/>
          </a:p>
        </p:txBody>
      </p:sp>
      <p:sp>
        <p:nvSpPr>
          <p:cNvPr id="7" name="Footer Placeholder 6"/>
          <p:cNvSpPr>
            <a:spLocks noGrp="1"/>
          </p:cNvSpPr>
          <p:nvPr>
            <p:ph type="ftr" sz="quarter" idx="19"/>
          </p:nvPr>
        </p:nvSpPr>
        <p:spPr/>
        <p:txBody>
          <a:bodyPr/>
          <a:lstStyle/>
          <a:p>
            <a:pPr algn="r"/>
            <a:r>
              <a:rPr lang="en-US" dirty="0"/>
              <a:t>Proprietary and Confidential</a:t>
            </a:r>
          </a:p>
        </p:txBody>
      </p:sp>
      <p:sp>
        <p:nvSpPr>
          <p:cNvPr id="8" name="Slide Number Placeholder 7"/>
          <p:cNvSpPr>
            <a:spLocks noGrp="1"/>
          </p:cNvSpPr>
          <p:nvPr>
            <p:ph type="sldNum" sz="quarter" idx="20"/>
          </p:nvPr>
        </p:nvSpPr>
        <p:spPr>
          <a:xfrm>
            <a:off x="8736847" y="6382512"/>
            <a:ext cx="250997" cy="365125"/>
          </a:xfrm>
        </p:spPr>
        <p:txBody>
          <a:bodyPr/>
          <a:lstStyle>
            <a:lvl1pPr algn="r">
              <a:defRPr/>
            </a:lvl1pPr>
          </a:lstStyle>
          <a:p>
            <a:fld id="{D3406041-D039-9948-9583-1296FE9D3272}" type="slidenum">
              <a:rPr lang="en-US" smtClean="0"/>
              <a:pPr/>
              <a:t>‹#›</a:t>
            </a:fld>
            <a:endParaRPr lang="en-US" dirty="0"/>
          </a:p>
        </p:txBody>
      </p:sp>
      <p:sp>
        <p:nvSpPr>
          <p:cNvPr id="13"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sp>
        <p:nvSpPr>
          <p:cNvPr id="12" name="Text Placeholder 21"/>
          <p:cNvSpPr>
            <a:spLocks noGrp="1"/>
          </p:cNvSpPr>
          <p:nvPr>
            <p:ph type="body" sz="quarter" idx="17"/>
          </p:nvPr>
        </p:nvSpPr>
        <p:spPr>
          <a:xfrm>
            <a:off x="457318" y="822960"/>
            <a:ext cx="8229482" cy="684080"/>
          </a:xfrm>
        </p:spPr>
        <p:txBody>
          <a:bodyPr tIns="274320" bIns="182880" anchor="t" anchorCtr="0"/>
          <a:lstStyle>
            <a:lvl1pPr marL="0" marR="0" indent="0" algn="l" defTabSz="457109" rtl="0" eaLnBrk="1" fontAlgn="auto" latinLnBrk="0" hangingPunct="1">
              <a:lnSpc>
                <a:spcPct val="90000"/>
              </a:lnSpc>
              <a:spcBef>
                <a:spcPts val="0"/>
              </a:spcBef>
              <a:spcAft>
                <a:spcPts val="0"/>
              </a:spcAft>
              <a:buClrTx/>
              <a:buSzPct val="100000"/>
              <a:buFontTx/>
              <a:buNone/>
              <a:tabLst/>
              <a:defRPr sz="1800" b="0" i="0" spc="0" baseline="0">
                <a:solidFill>
                  <a:srgbClr val="0099CC"/>
                </a:solidFill>
                <a:latin typeface="Oswald Regular" charset="0"/>
                <a:ea typeface="Tw Cen MT Condensed" charset="0"/>
                <a:cs typeface="Tw Cen MT Condensed" charset="0"/>
              </a:defRPr>
            </a:lvl1pPr>
            <a:lvl2pPr marL="171446" indent="0">
              <a:lnSpc>
                <a:spcPts val="2400"/>
              </a:lnSpc>
              <a:buFontTx/>
              <a:buNone/>
              <a:defRPr sz="2100">
                <a:latin typeface="Oswald Regular"/>
                <a:cs typeface="Oswald Regular"/>
              </a:defRPr>
            </a:lvl2pPr>
            <a:lvl3pPr marL="628634" indent="0">
              <a:lnSpc>
                <a:spcPts val="2400"/>
              </a:lnSpc>
              <a:buFontTx/>
              <a:buNone/>
              <a:defRPr sz="2100">
                <a:latin typeface="Oswald Regular"/>
                <a:cs typeface="Oswald Regular"/>
              </a:defRPr>
            </a:lvl3pPr>
            <a:lvl4pPr marL="1187024" indent="0">
              <a:lnSpc>
                <a:spcPts val="2400"/>
              </a:lnSpc>
              <a:buFontTx/>
              <a:buNone/>
              <a:defRPr sz="2100">
                <a:latin typeface="Oswald Regular"/>
                <a:cs typeface="Oswald Regular"/>
              </a:defRPr>
            </a:lvl4pPr>
            <a:lvl5pPr marL="1403712" indent="0">
              <a:lnSpc>
                <a:spcPts val="2400"/>
              </a:lnSpc>
              <a:buFontTx/>
              <a:buNone/>
              <a:defRPr sz="2100">
                <a:latin typeface="Oswald Regular"/>
                <a:cs typeface="Oswald Regular"/>
              </a:defRPr>
            </a:lvl5pPr>
          </a:lstStyle>
          <a:p>
            <a:pPr lvl="0"/>
            <a:r>
              <a:rPr lang="en-US" dirty="0"/>
              <a:t>Click to edit Master text styles</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5" name="Straight Connector 14"/>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hree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2960"/>
            <a:ext cx="2744032" cy="5349240"/>
          </a:xfrm>
        </p:spPr>
        <p:txBody>
          <a:bodyPr tIns="274320" rIns="228600"/>
          <a:lstStyle>
            <a:lvl1pPr>
              <a:defRPr sz="1200"/>
            </a:lvl1pPr>
            <a:lvl2pPr>
              <a:defRPr sz="1200"/>
            </a:lvl2pPr>
          </a:lstStyle>
          <a:p>
            <a:pPr lvl="0"/>
            <a:r>
              <a:rPr lang="en-US" dirty="0"/>
              <a:t>Click to edit Master text styles</a:t>
            </a:r>
          </a:p>
          <a:p>
            <a:pPr lvl="1"/>
            <a:r>
              <a:rPr lang="en-US" dirty="0"/>
              <a:t>Second level</a:t>
            </a:r>
          </a:p>
        </p:txBody>
      </p:sp>
      <p:sp>
        <p:nvSpPr>
          <p:cNvPr id="5" name="Content Placeholder 4"/>
          <p:cNvSpPr>
            <a:spLocks noGrp="1"/>
          </p:cNvSpPr>
          <p:nvPr>
            <p:ph sz="quarter" idx="15"/>
          </p:nvPr>
        </p:nvSpPr>
        <p:spPr>
          <a:xfrm>
            <a:off x="3201234" y="822960"/>
            <a:ext cx="2741533" cy="5349240"/>
          </a:xfrm>
        </p:spPr>
        <p:txBody>
          <a:bodyPr tIns="274320" rIns="228600"/>
          <a:lstStyle>
            <a:lvl1pPr>
              <a:defRPr sz="1200"/>
            </a:lvl1pPr>
            <a:lvl2pPr>
              <a:defRPr sz="1200"/>
            </a:lvl2pPr>
            <a:lvl3pPr>
              <a:defRPr sz="1275"/>
            </a:lvl3pPr>
            <a:lvl4pPr>
              <a:defRPr sz="1275"/>
            </a:lvl4pPr>
            <a:lvl5pPr>
              <a:defRPr sz="1275"/>
            </a:lvl5pPr>
          </a:lstStyle>
          <a:p>
            <a:pPr lvl="0"/>
            <a:r>
              <a:rPr lang="en-US" dirty="0"/>
              <a:t>Click to edit Master text styles</a:t>
            </a:r>
          </a:p>
          <a:p>
            <a:pPr lvl="1"/>
            <a:r>
              <a:rPr lang="en-US" dirty="0"/>
              <a:t>Second level</a:t>
            </a:r>
          </a:p>
        </p:txBody>
      </p:sp>
      <p:sp>
        <p:nvSpPr>
          <p:cNvPr id="18" name="Content Placeholder 17"/>
          <p:cNvSpPr>
            <a:spLocks noGrp="1"/>
          </p:cNvSpPr>
          <p:nvPr>
            <p:ph sz="quarter" idx="16"/>
          </p:nvPr>
        </p:nvSpPr>
        <p:spPr>
          <a:xfrm>
            <a:off x="5942768" y="822960"/>
            <a:ext cx="2747488" cy="5349240"/>
          </a:xfrm>
        </p:spPr>
        <p:txBody>
          <a:bodyPr tIns="274320" rIns="228600"/>
          <a:lstStyle>
            <a:lvl1pPr>
              <a:defRPr sz="1200"/>
            </a:lvl1pPr>
            <a:lvl2pPr>
              <a:defRPr sz="1200"/>
            </a:lvl2pPr>
          </a:lstStyle>
          <a:p>
            <a:pPr lvl="0"/>
            <a:r>
              <a:rPr lang="en-US"/>
              <a:t>Click to edit Master text styles</a:t>
            </a:r>
          </a:p>
          <a:p>
            <a:pPr lvl="1"/>
            <a:r>
              <a:rPr lang="en-US"/>
              <a:t>Second level</a:t>
            </a:r>
          </a:p>
        </p:txBody>
      </p:sp>
      <p:sp>
        <p:nvSpPr>
          <p:cNvPr id="19" name="Title 1"/>
          <p:cNvSpPr>
            <a:spLocks noGrp="1"/>
          </p:cNvSpPr>
          <p:nvPr>
            <p:ph type="title"/>
          </p:nvPr>
        </p:nvSpPr>
        <p:spPr>
          <a:xfrm>
            <a:off x="457202" y="3"/>
            <a:ext cx="6172198" cy="800098"/>
          </a:xfrm>
        </p:spPr>
        <p:txBody>
          <a:bodyPr wrap="square" bIns="182880">
            <a:noAutofit/>
          </a:bodyPr>
          <a:lstStyle/>
          <a:p>
            <a:r>
              <a:rPr lang="en-US" dirty="0"/>
              <a:t>Click to edit Master title style</a:t>
            </a:r>
          </a:p>
        </p:txBody>
      </p:sp>
      <p:sp>
        <p:nvSpPr>
          <p:cNvPr id="2" name="Date Placeholder 1"/>
          <p:cNvSpPr>
            <a:spLocks noGrp="1"/>
          </p:cNvSpPr>
          <p:nvPr>
            <p:ph type="dt" sz="half" idx="17"/>
          </p:nvPr>
        </p:nvSpPr>
        <p:spPr>
          <a:xfrm>
            <a:off x="121534" y="6382512"/>
            <a:ext cx="671333" cy="365125"/>
          </a:xfrm>
        </p:spPr>
        <p:txBody>
          <a:bodyPr/>
          <a:lstStyle/>
          <a:p>
            <a:fld id="{2DAE73AD-7680-D949-A485-1FC9E9160DA6}" type="datetime1">
              <a:rPr lang="en-US" smtClean="0"/>
              <a:t>8/20/2024</a:t>
            </a:fld>
            <a:endParaRPr lang="en-US" dirty="0"/>
          </a:p>
        </p:txBody>
      </p:sp>
      <p:sp>
        <p:nvSpPr>
          <p:cNvPr id="4" name="Footer Placeholder 3"/>
          <p:cNvSpPr>
            <a:spLocks noGrp="1"/>
          </p:cNvSpPr>
          <p:nvPr>
            <p:ph type="ftr" sz="quarter" idx="18"/>
          </p:nvPr>
        </p:nvSpPr>
        <p:spPr/>
        <p:txBody>
          <a:bodyPr/>
          <a:lstStyle/>
          <a:p>
            <a:pPr algn="r"/>
            <a:r>
              <a:rPr lang="en-US" dirty="0"/>
              <a:t>Proprietary and Confidential</a:t>
            </a:r>
          </a:p>
        </p:txBody>
      </p:sp>
      <p:sp>
        <p:nvSpPr>
          <p:cNvPr id="6" name="Slide Number Placeholder 5"/>
          <p:cNvSpPr>
            <a:spLocks noGrp="1"/>
          </p:cNvSpPr>
          <p:nvPr>
            <p:ph type="sldNum" sz="quarter" idx="19"/>
          </p:nvPr>
        </p:nvSpPr>
        <p:spPr>
          <a:xfrm>
            <a:off x="8736847" y="6382512"/>
            <a:ext cx="250997" cy="365125"/>
          </a:xfrm>
        </p:spPr>
        <p:txBody>
          <a:bodyPr/>
          <a:lstStyle>
            <a:lvl1pPr algn="r">
              <a:defRPr/>
            </a:lvl1pPr>
          </a:lstStyle>
          <a:p>
            <a:fld id="{D3406041-D039-9948-9583-1296FE9D3272}" type="slidenum">
              <a:rPr lang="en-US" smtClean="0"/>
              <a:pPr/>
              <a:t>‹#›</a:t>
            </a:fld>
            <a:endParaRPr lang="en-US" dirty="0"/>
          </a:p>
        </p:txBody>
      </p:sp>
      <p:sp>
        <p:nvSpPr>
          <p:cNvPr id="11"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3" name="Straight Connector 12"/>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Three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28233"/>
            <a:ext cx="2744033" cy="4643967"/>
          </a:xfrm>
        </p:spPr>
        <p:txBody>
          <a:bodyPr tIns="182880" rIns="228600"/>
          <a:lstStyle>
            <a:lvl1pPr>
              <a:defRPr sz="1200"/>
            </a:lvl1pPr>
            <a:lvl2pPr>
              <a:defRPr sz="1200"/>
            </a:lvl2pPr>
          </a:lstStyle>
          <a:p>
            <a:pPr lvl="0"/>
            <a:r>
              <a:rPr lang="en-US" dirty="0"/>
              <a:t>Click to edit Master text styles</a:t>
            </a:r>
          </a:p>
          <a:p>
            <a:pPr lvl="1"/>
            <a:r>
              <a:rPr lang="en-US" dirty="0"/>
              <a:t>Second level</a:t>
            </a:r>
          </a:p>
        </p:txBody>
      </p:sp>
      <p:sp>
        <p:nvSpPr>
          <p:cNvPr id="5" name="Content Placeholder 4"/>
          <p:cNvSpPr>
            <a:spLocks noGrp="1"/>
          </p:cNvSpPr>
          <p:nvPr>
            <p:ph sz="quarter" idx="15"/>
          </p:nvPr>
        </p:nvSpPr>
        <p:spPr>
          <a:xfrm>
            <a:off x="3201234" y="1528233"/>
            <a:ext cx="2741533" cy="4643967"/>
          </a:xfrm>
        </p:spPr>
        <p:txBody>
          <a:bodyPr tIns="182880" rIns="228600"/>
          <a:lstStyle>
            <a:lvl1pPr>
              <a:defRPr sz="1200"/>
            </a:lvl1pPr>
            <a:lvl2pPr>
              <a:defRPr sz="1200"/>
            </a:lvl2pPr>
            <a:lvl3pPr>
              <a:defRPr sz="1275"/>
            </a:lvl3pPr>
            <a:lvl4pPr>
              <a:defRPr sz="1275"/>
            </a:lvl4pPr>
            <a:lvl5pPr>
              <a:defRPr sz="1275"/>
            </a:lvl5pPr>
          </a:lstStyle>
          <a:p>
            <a:pPr lvl="0"/>
            <a:r>
              <a:rPr lang="en-US"/>
              <a:t>Click to edit Master text styles</a:t>
            </a:r>
          </a:p>
          <a:p>
            <a:pPr lvl="1"/>
            <a:r>
              <a:rPr lang="en-US" dirty="0"/>
              <a:t>Second level</a:t>
            </a:r>
          </a:p>
        </p:txBody>
      </p:sp>
      <p:sp>
        <p:nvSpPr>
          <p:cNvPr id="18" name="Content Placeholder 17"/>
          <p:cNvSpPr>
            <a:spLocks noGrp="1"/>
          </p:cNvSpPr>
          <p:nvPr>
            <p:ph sz="quarter" idx="16"/>
          </p:nvPr>
        </p:nvSpPr>
        <p:spPr>
          <a:xfrm>
            <a:off x="5942768" y="1528233"/>
            <a:ext cx="2747488" cy="4643967"/>
          </a:xfrm>
        </p:spPr>
        <p:txBody>
          <a:bodyPr tIns="182880" rIns="228600"/>
          <a:lstStyle>
            <a:lvl1pPr>
              <a:defRPr sz="1200"/>
            </a:lvl1pPr>
            <a:lvl2pPr>
              <a:defRPr sz="1200"/>
            </a:lvl2pPr>
          </a:lstStyle>
          <a:p>
            <a:pPr lvl="0"/>
            <a:r>
              <a:rPr lang="en-US" dirty="0"/>
              <a:t>Click to edit Master text styles</a:t>
            </a:r>
          </a:p>
          <a:p>
            <a:pPr lvl="1"/>
            <a:r>
              <a:rPr lang="en-US" dirty="0"/>
              <a:t>Second level</a:t>
            </a:r>
          </a:p>
        </p:txBody>
      </p:sp>
      <p:sp>
        <p:nvSpPr>
          <p:cNvPr id="19" name="Title 1"/>
          <p:cNvSpPr>
            <a:spLocks noGrp="1"/>
          </p:cNvSpPr>
          <p:nvPr>
            <p:ph type="title"/>
          </p:nvPr>
        </p:nvSpPr>
        <p:spPr>
          <a:xfrm>
            <a:off x="457202" y="1"/>
            <a:ext cx="6172198" cy="800099"/>
          </a:xfrm>
        </p:spPr>
        <p:txBody>
          <a:bodyPr wrap="square" bIns="182880">
            <a:noAutofit/>
          </a:bodyPr>
          <a:lstStyle/>
          <a:p>
            <a:r>
              <a:rPr lang="en-US" dirty="0"/>
              <a:t>Click to edit Master title style</a:t>
            </a:r>
          </a:p>
        </p:txBody>
      </p:sp>
      <p:sp>
        <p:nvSpPr>
          <p:cNvPr id="4" name="Date Placeholder 3"/>
          <p:cNvSpPr>
            <a:spLocks noGrp="1"/>
          </p:cNvSpPr>
          <p:nvPr>
            <p:ph type="dt" sz="half" idx="18"/>
          </p:nvPr>
        </p:nvSpPr>
        <p:spPr>
          <a:xfrm>
            <a:off x="121534" y="6382512"/>
            <a:ext cx="671333" cy="365125"/>
          </a:xfrm>
        </p:spPr>
        <p:txBody>
          <a:bodyPr/>
          <a:lstStyle/>
          <a:p>
            <a:fld id="{6DA2C872-A2E3-CF49-B5ED-3E780D0D215B}" type="datetime1">
              <a:rPr lang="en-US" smtClean="0"/>
              <a:t>8/20/2024</a:t>
            </a:fld>
            <a:endParaRPr lang="en-US" dirty="0"/>
          </a:p>
        </p:txBody>
      </p:sp>
      <p:sp>
        <p:nvSpPr>
          <p:cNvPr id="7" name="Footer Placeholder 6"/>
          <p:cNvSpPr>
            <a:spLocks noGrp="1"/>
          </p:cNvSpPr>
          <p:nvPr>
            <p:ph type="ftr" sz="quarter" idx="19"/>
          </p:nvPr>
        </p:nvSpPr>
        <p:spPr/>
        <p:txBody>
          <a:bodyPr/>
          <a:lstStyle/>
          <a:p>
            <a:pPr algn="r"/>
            <a:r>
              <a:rPr lang="en-US" dirty="0"/>
              <a:t>Proprietary and Confidential</a:t>
            </a:r>
          </a:p>
        </p:txBody>
      </p:sp>
      <p:sp>
        <p:nvSpPr>
          <p:cNvPr id="8" name="Slide Number Placeholder 7"/>
          <p:cNvSpPr>
            <a:spLocks noGrp="1"/>
          </p:cNvSpPr>
          <p:nvPr>
            <p:ph type="sldNum" sz="quarter" idx="20"/>
          </p:nvPr>
        </p:nvSpPr>
        <p:spPr>
          <a:xfrm>
            <a:off x="8736847" y="6382512"/>
            <a:ext cx="250997" cy="365125"/>
          </a:xfrm>
        </p:spPr>
        <p:txBody>
          <a:bodyPr/>
          <a:lstStyle>
            <a:lvl1pPr algn="r">
              <a:defRPr/>
            </a:lvl1pPr>
          </a:lstStyle>
          <a:p>
            <a:fld id="{D3406041-D039-9948-9583-1296FE9D3272}" type="slidenum">
              <a:rPr lang="en-US" smtClean="0"/>
              <a:pPr/>
              <a:t>‹#›</a:t>
            </a:fld>
            <a:endParaRPr lang="en-US" dirty="0"/>
          </a:p>
        </p:txBody>
      </p:sp>
      <p:sp>
        <p:nvSpPr>
          <p:cNvPr id="13" name="Text Placeholder 11"/>
          <p:cNvSpPr>
            <a:spLocks noGrp="1"/>
          </p:cNvSpPr>
          <p:nvPr>
            <p:ph type="body" sz="quarter" idx="13" hasCustomPrompt="1"/>
          </p:nvPr>
        </p:nvSpPr>
        <p:spPr>
          <a:xfrm>
            <a:off x="792867" y="6382512"/>
            <a:ext cx="6319451" cy="364067"/>
          </a:xfrm>
        </p:spPr>
        <p:txBody>
          <a:bodyPr tIns="45720" anchor="ctr" anchorCtr="0"/>
          <a:lstStyle>
            <a:lvl1pPr marL="0" indent="0" algn="l" defTabSz="457109" rtl="0" eaLnBrk="1" latinLnBrk="0" hangingPunct="1">
              <a:lnSpc>
                <a:spcPts val="1000"/>
              </a:lnSpc>
              <a:spcBef>
                <a:spcPts val="0"/>
              </a:spcBef>
              <a:spcAft>
                <a:spcPts val="0"/>
              </a:spcAft>
              <a:buClr>
                <a:schemeClr val="accent1"/>
              </a:buClr>
              <a:buSzPct val="100000"/>
              <a:buFontTx/>
              <a:buNone/>
              <a:defRPr lang="en-US" sz="800" b="0" i="0" kern="1200" baseline="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sp>
        <p:nvSpPr>
          <p:cNvPr id="16" name="Text Placeholder 21"/>
          <p:cNvSpPr>
            <a:spLocks noGrp="1"/>
          </p:cNvSpPr>
          <p:nvPr>
            <p:ph type="body" sz="quarter" idx="17"/>
          </p:nvPr>
        </p:nvSpPr>
        <p:spPr>
          <a:xfrm>
            <a:off x="457318" y="822960"/>
            <a:ext cx="8229482" cy="684080"/>
          </a:xfrm>
        </p:spPr>
        <p:txBody>
          <a:bodyPr tIns="274320" bIns="182880" anchor="t" anchorCtr="0"/>
          <a:lstStyle>
            <a:lvl1pPr marL="0" marR="0" indent="0" algn="l" defTabSz="457109" rtl="0" eaLnBrk="1" fontAlgn="auto" latinLnBrk="0" hangingPunct="1">
              <a:lnSpc>
                <a:spcPct val="90000"/>
              </a:lnSpc>
              <a:spcBef>
                <a:spcPts val="0"/>
              </a:spcBef>
              <a:spcAft>
                <a:spcPts val="0"/>
              </a:spcAft>
              <a:buClrTx/>
              <a:buSzPct val="100000"/>
              <a:buFontTx/>
              <a:buNone/>
              <a:tabLst/>
              <a:defRPr sz="1800" b="0" i="0" spc="0" baseline="0">
                <a:solidFill>
                  <a:srgbClr val="0099CC"/>
                </a:solidFill>
                <a:latin typeface="Oswald Regular" charset="0"/>
                <a:ea typeface="Tw Cen MT Condensed" charset="0"/>
                <a:cs typeface="Tw Cen MT Condensed" charset="0"/>
              </a:defRPr>
            </a:lvl1pPr>
            <a:lvl2pPr marL="171446" indent="0">
              <a:lnSpc>
                <a:spcPts val="2400"/>
              </a:lnSpc>
              <a:buFontTx/>
              <a:buNone/>
              <a:defRPr sz="2100">
                <a:latin typeface="Oswald Regular"/>
                <a:cs typeface="Oswald Regular"/>
              </a:defRPr>
            </a:lvl2pPr>
            <a:lvl3pPr marL="628634" indent="0">
              <a:lnSpc>
                <a:spcPts val="2400"/>
              </a:lnSpc>
              <a:buFontTx/>
              <a:buNone/>
              <a:defRPr sz="2100">
                <a:latin typeface="Oswald Regular"/>
                <a:cs typeface="Oswald Regular"/>
              </a:defRPr>
            </a:lvl3pPr>
            <a:lvl4pPr marL="1187024" indent="0">
              <a:lnSpc>
                <a:spcPts val="2400"/>
              </a:lnSpc>
              <a:buFontTx/>
              <a:buNone/>
              <a:defRPr sz="2100">
                <a:latin typeface="Oswald Regular"/>
                <a:cs typeface="Oswald Regular"/>
              </a:defRPr>
            </a:lvl4pPr>
            <a:lvl5pPr marL="1403712" indent="0">
              <a:lnSpc>
                <a:spcPts val="2400"/>
              </a:lnSpc>
              <a:buFontTx/>
              <a:buNone/>
              <a:defRPr sz="2100">
                <a:latin typeface="Oswald Regular"/>
                <a:cs typeface="Oswald Regular"/>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5" name="Straight Connector 14"/>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06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
            <a:ext cx="6172198" cy="804332"/>
          </a:xfrm>
          <a:prstGeom prst="rect">
            <a:avLst/>
          </a:prstGeom>
        </p:spPr>
        <p:txBody>
          <a:bodyPr vert="horz" lIns="0" tIns="274320" rIns="0" bIns="18288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1" y="800101"/>
            <a:ext cx="8229600" cy="5372100"/>
          </a:xfrm>
          <a:prstGeom prst="rect">
            <a:avLst/>
          </a:prstGeom>
        </p:spPr>
        <p:txBody>
          <a:bodyPr vert="horz" lIns="0" tIns="2743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1534" y="6382512"/>
            <a:ext cx="671333" cy="365125"/>
          </a:xfrm>
          <a:prstGeom prst="rect">
            <a:avLst/>
          </a:prstGeom>
        </p:spPr>
        <p:txBody>
          <a:bodyPr vert="horz" wrap="none" lIns="0" tIns="45720" rIns="0" bIns="45720" rtlCol="0" anchor="ctr"/>
          <a:lstStyle>
            <a:lvl1pPr algn="l">
              <a:defRPr sz="800" b="0" i="0">
                <a:solidFill>
                  <a:schemeClr val="bg1">
                    <a:lumMod val="65000"/>
                  </a:schemeClr>
                </a:solidFill>
                <a:latin typeface="Open Sans" charset="0"/>
                <a:ea typeface="Open Sans" charset="0"/>
                <a:cs typeface="Open Sans" charset="0"/>
              </a:defRPr>
            </a:lvl1pPr>
          </a:lstStyle>
          <a:p>
            <a:fld id="{85820891-6ECA-BC44-9D9E-64DB3EBDBD75}" type="datetime1">
              <a:rPr lang="en-US" smtClean="0"/>
              <a:pPr/>
              <a:t>8/20/2024</a:t>
            </a:fld>
            <a:endParaRPr lang="en-US" dirty="0"/>
          </a:p>
        </p:txBody>
      </p:sp>
      <p:sp>
        <p:nvSpPr>
          <p:cNvPr id="5" name="Footer Placeholder 4"/>
          <p:cNvSpPr>
            <a:spLocks noGrp="1"/>
          </p:cNvSpPr>
          <p:nvPr>
            <p:ph type="ftr" sz="quarter" idx="3"/>
          </p:nvPr>
        </p:nvSpPr>
        <p:spPr>
          <a:xfrm>
            <a:off x="7222067" y="6445305"/>
            <a:ext cx="1468187" cy="215444"/>
          </a:xfrm>
          <a:prstGeom prst="rect">
            <a:avLst/>
          </a:prstGeom>
        </p:spPr>
        <p:txBody>
          <a:bodyPr vert="horz" wrap="square" lIns="0" tIns="45720" rIns="0" bIns="45720" rtlCol="0" anchor="ctr">
            <a:spAutoFit/>
          </a:bodyPr>
          <a:lstStyle>
            <a:lvl1pPr algn="ctr">
              <a:defRPr sz="800" b="1" i="0">
                <a:solidFill>
                  <a:schemeClr val="accent4"/>
                </a:solidFill>
                <a:latin typeface="Open Sans" charset="0"/>
                <a:ea typeface="Open Sans" charset="0"/>
                <a:cs typeface="Open Sans" charset="0"/>
              </a:defRPr>
            </a:lvl1pPr>
          </a:lstStyle>
          <a:p>
            <a:pPr algn="r"/>
            <a:r>
              <a:rPr lang="en-US" dirty="0"/>
              <a:t>Proprietary and Confidential</a:t>
            </a:r>
          </a:p>
        </p:txBody>
      </p:sp>
      <p:sp>
        <p:nvSpPr>
          <p:cNvPr id="6" name="Slide Number Placeholder 5"/>
          <p:cNvSpPr>
            <a:spLocks noGrp="1"/>
          </p:cNvSpPr>
          <p:nvPr>
            <p:ph type="sldNum" sz="quarter" idx="4"/>
          </p:nvPr>
        </p:nvSpPr>
        <p:spPr>
          <a:xfrm>
            <a:off x="8736847" y="6382512"/>
            <a:ext cx="250997" cy="365125"/>
          </a:xfrm>
          <a:prstGeom prst="rect">
            <a:avLst/>
          </a:prstGeom>
        </p:spPr>
        <p:txBody>
          <a:bodyPr vert="horz" lIns="0" tIns="45720" rIns="0" bIns="45720" rtlCol="0" anchor="ctr"/>
          <a:lstStyle>
            <a:lvl1pPr algn="r">
              <a:defRPr sz="800" b="0" i="0">
                <a:solidFill>
                  <a:schemeClr val="bg1">
                    <a:lumMod val="65000"/>
                  </a:schemeClr>
                </a:solidFill>
                <a:latin typeface="Open Sans" charset="0"/>
                <a:ea typeface="Open Sans" charset="0"/>
                <a:cs typeface="Open Sans" charset="0"/>
              </a:defRPr>
            </a:lvl1pPr>
          </a:lstStyle>
          <a:p>
            <a:fld id="{D3406041-D039-9948-9583-1296FE9D3272}" type="slidenum">
              <a:rPr lang="en-US" smtClean="0"/>
              <a:pPr/>
              <a:t>‹#›</a:t>
            </a:fld>
            <a:endParaRPr lang="en-US" dirty="0"/>
          </a:p>
        </p:txBody>
      </p:sp>
    </p:spTree>
    <p:extLst>
      <p:ext uri="{BB962C8B-B14F-4D97-AF65-F5344CB8AC3E}">
        <p14:creationId xmlns:p14="http://schemas.microsoft.com/office/powerpoint/2010/main" val="125830469"/>
      </p:ext>
    </p:extLst>
  </p:cSld>
  <p:clrMap bg1="lt1" tx1="dk1" bg2="lt2" tx2="dk2" accent1="accent1" accent2="accent2" accent3="accent3" accent4="accent4" accent5="accent5" accent6="accent6" hlink="hlink" folHlink="folHlink"/>
  <p:sldLayoutIdLst>
    <p:sldLayoutId id="2147483717" r:id="rId1"/>
    <p:sldLayoutId id="2147483732" r:id="rId2"/>
    <p:sldLayoutId id="2147483718" r:id="rId3"/>
    <p:sldLayoutId id="2147483719" r:id="rId4"/>
    <p:sldLayoutId id="2147483720" r:id="rId5"/>
    <p:sldLayoutId id="2147483729" r:id="rId6"/>
    <p:sldLayoutId id="2147483730" r:id="rId7"/>
    <p:sldLayoutId id="2147483721" r:id="rId8"/>
    <p:sldLayoutId id="2147483722" r:id="rId9"/>
    <p:sldLayoutId id="2147483723" r:id="rId10"/>
    <p:sldLayoutId id="2147483724" r:id="rId11"/>
    <p:sldLayoutId id="2147483726" r:id="rId12"/>
    <p:sldLayoutId id="2147483727" r:id="rId13"/>
  </p:sldLayoutIdLst>
  <p:hf hdr="0"/>
  <p:txStyles>
    <p:titleStyle>
      <a:lvl1pPr algn="l" defTabSz="457109" rtl="0" eaLnBrk="1" latinLnBrk="0" hangingPunct="1">
        <a:lnSpc>
          <a:spcPct val="90000"/>
        </a:lnSpc>
        <a:spcBef>
          <a:spcPct val="0"/>
        </a:spcBef>
        <a:buNone/>
        <a:tabLst/>
        <a:defRPr sz="2000" kern="1200" cap="none" spc="0" baseline="0">
          <a:solidFill>
            <a:schemeClr val="tx2"/>
          </a:solidFill>
          <a:latin typeface="Oswald Regular" charset="0"/>
          <a:ea typeface="Tw Cen MT Condensed" charset="0"/>
          <a:cs typeface="Tw Cen MT Condensed" charset="0"/>
        </a:defRPr>
      </a:lvl1pPr>
    </p:titleStyle>
    <p:bodyStyle>
      <a:lvl1pPr marL="182876" indent="-182876" algn="l" defTabSz="457109" rtl="0" eaLnBrk="1" latinLnBrk="0" hangingPunct="1">
        <a:lnSpc>
          <a:spcPct val="120000"/>
        </a:lnSpc>
        <a:spcBef>
          <a:spcPts val="0"/>
        </a:spcBef>
        <a:spcAft>
          <a:spcPts val="800"/>
        </a:spcAft>
        <a:buClr>
          <a:schemeClr val="accent1"/>
        </a:buClr>
        <a:buSzPct val="100000"/>
        <a:buFont typeface="Wingdings" charset="2"/>
        <a:buChar char="§"/>
        <a:defRPr sz="1400" b="0" i="0" kern="1200" baseline="0">
          <a:solidFill>
            <a:schemeClr val="tx1"/>
          </a:solidFill>
          <a:latin typeface="Open Sans" charset="0"/>
          <a:ea typeface="Open Sans" charset="0"/>
          <a:cs typeface="Open Sans" charset="0"/>
        </a:defRPr>
      </a:lvl1pPr>
      <a:lvl2pPr marL="365751" indent="-182876" algn="l" defTabSz="457109" rtl="0" eaLnBrk="1" latinLnBrk="0" hangingPunct="1">
        <a:lnSpc>
          <a:spcPct val="120000"/>
        </a:lnSpc>
        <a:spcBef>
          <a:spcPts val="0"/>
        </a:spcBef>
        <a:spcAft>
          <a:spcPts val="800"/>
        </a:spcAft>
        <a:buClr>
          <a:schemeClr val="accent2"/>
        </a:buClr>
        <a:buSzPct val="100000"/>
        <a:buFont typeface="Wingdings" charset="2"/>
        <a:buChar char="§"/>
        <a:defRPr sz="1400" b="0" i="0" kern="1200" baseline="0">
          <a:solidFill>
            <a:schemeClr val="tx1"/>
          </a:solidFill>
          <a:latin typeface="Open Sans" charset="0"/>
          <a:ea typeface="Open Sans" charset="0"/>
          <a:cs typeface="Open Sans" charset="0"/>
        </a:defRPr>
      </a:lvl2pPr>
      <a:lvl3pPr marL="548627" indent="-182876" algn="l" defTabSz="457109" rtl="0" eaLnBrk="1" latinLnBrk="0" hangingPunct="1">
        <a:lnSpc>
          <a:spcPct val="120000"/>
        </a:lnSpc>
        <a:spcBef>
          <a:spcPts val="0"/>
        </a:spcBef>
        <a:spcAft>
          <a:spcPts val="800"/>
        </a:spcAft>
        <a:buClr>
          <a:schemeClr val="accent2"/>
        </a:buClr>
        <a:buSzPct val="100000"/>
        <a:buFont typeface="Wingdings" charset="2"/>
        <a:buChar char="§"/>
        <a:defRPr sz="1400" b="0" i="0" kern="1200">
          <a:solidFill>
            <a:schemeClr val="tx1"/>
          </a:solidFill>
          <a:latin typeface="Open Sans" charset="0"/>
          <a:ea typeface="Open Sans" charset="0"/>
          <a:cs typeface="Open Sans" charset="0"/>
        </a:defRPr>
      </a:lvl3pPr>
      <a:lvl4pPr marL="731502" indent="-182876" algn="l" defTabSz="457109" rtl="0" eaLnBrk="1" latinLnBrk="0" hangingPunct="1">
        <a:lnSpc>
          <a:spcPct val="120000"/>
        </a:lnSpc>
        <a:spcBef>
          <a:spcPts val="0"/>
        </a:spcBef>
        <a:spcAft>
          <a:spcPts val="800"/>
        </a:spcAft>
        <a:buClr>
          <a:schemeClr val="accent2"/>
        </a:buClr>
        <a:buSzPct val="100000"/>
        <a:buFont typeface="Wingdings" charset="2"/>
        <a:buChar char="§"/>
        <a:defRPr sz="1400" b="0" i="0" kern="1200">
          <a:solidFill>
            <a:schemeClr val="tx1"/>
          </a:solidFill>
          <a:latin typeface="Open Sans" charset="0"/>
          <a:ea typeface="Open Sans" charset="0"/>
          <a:cs typeface="Open Sans" charset="0"/>
        </a:defRPr>
      </a:lvl4pPr>
      <a:lvl5pPr marL="914378" indent="-182876" algn="l" defTabSz="457109" rtl="0" eaLnBrk="1" latinLnBrk="0" hangingPunct="1">
        <a:lnSpc>
          <a:spcPct val="120000"/>
        </a:lnSpc>
        <a:spcBef>
          <a:spcPts val="0"/>
        </a:spcBef>
        <a:spcAft>
          <a:spcPts val="800"/>
        </a:spcAft>
        <a:buClr>
          <a:schemeClr val="accent2"/>
        </a:buClr>
        <a:buSzPct val="100000"/>
        <a:buFont typeface="Wingdings" charset="2"/>
        <a:buChar char="§"/>
        <a:tabLst/>
        <a:defRPr sz="1400" b="0" i="0" kern="1200">
          <a:solidFill>
            <a:schemeClr val="tx1"/>
          </a:solidFill>
          <a:latin typeface="Open Sans" charset="0"/>
          <a:ea typeface="Open Sans" charset="0"/>
          <a:cs typeface="Open Sans" charset="0"/>
        </a:defRPr>
      </a:lvl5pPr>
      <a:lvl6pPr marL="2514098" indent="-228554" algn="l" defTabSz="457109" rtl="0" eaLnBrk="1" latinLnBrk="0" hangingPunct="1">
        <a:spcBef>
          <a:spcPct val="20000"/>
        </a:spcBef>
        <a:buFont typeface="Arial"/>
        <a:buChar char="•"/>
        <a:defRPr sz="2025"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25" kern="1200">
          <a:solidFill>
            <a:schemeClr val="tx1"/>
          </a:solidFill>
          <a:latin typeface="+mn-lt"/>
          <a:ea typeface="+mn-ea"/>
          <a:cs typeface="+mn-cs"/>
        </a:defRPr>
      </a:lvl7pPr>
      <a:lvl8pPr marL="3428315" indent="-228554" algn="l" defTabSz="457109" rtl="0" eaLnBrk="1" latinLnBrk="0" hangingPunct="1">
        <a:spcBef>
          <a:spcPct val="20000"/>
        </a:spcBef>
        <a:buFont typeface="Arial"/>
        <a:buChar char="•"/>
        <a:defRPr sz="2025"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2"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9" algn="l" defTabSz="4571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1" orient="horz" pos="336" userDrawn="1">
          <p15:clr>
            <a:srgbClr val="F26B43"/>
          </p15:clr>
        </p15:guide>
        <p15:guide id="42" pos="288" userDrawn="1">
          <p15:clr>
            <a:srgbClr val="F26B43"/>
          </p15:clr>
        </p15:guide>
        <p15:guide id="43" pos="1152" userDrawn="1">
          <p15:clr>
            <a:srgbClr val="F26B43"/>
          </p15:clr>
        </p15:guide>
        <p15:guide id="44" pos="1584" userDrawn="1">
          <p15:clr>
            <a:srgbClr val="F26B43"/>
          </p15:clr>
        </p15:guide>
        <p15:guide id="45" pos="2016" userDrawn="1">
          <p15:clr>
            <a:srgbClr val="F26B43"/>
          </p15:clr>
        </p15:guide>
        <p15:guide id="46" pos="2448" userDrawn="1">
          <p15:clr>
            <a:srgbClr val="F26B43"/>
          </p15:clr>
        </p15:guide>
        <p15:guide id="47" pos="3312" userDrawn="1">
          <p15:clr>
            <a:srgbClr val="F26B43"/>
          </p15:clr>
        </p15:guide>
        <p15:guide id="48" pos="3744" userDrawn="1">
          <p15:clr>
            <a:srgbClr val="F26B43"/>
          </p15:clr>
        </p15:guide>
        <p15:guide id="49" pos="4176" userDrawn="1">
          <p15:clr>
            <a:srgbClr val="F26B43"/>
          </p15:clr>
        </p15:guide>
        <p15:guide id="50" pos="4608" userDrawn="1">
          <p15:clr>
            <a:srgbClr val="F26B43"/>
          </p15:clr>
        </p15:guide>
        <p15:guide id="51" pos="5472" userDrawn="1">
          <p15:clr>
            <a:srgbClr val="F26B43"/>
          </p15:clr>
        </p15:guide>
        <p15:guide id="52" pos="2880" userDrawn="1">
          <p15:clr>
            <a:srgbClr val="F26B43"/>
          </p15:clr>
        </p15:guide>
        <p15:guide id="53" pos="720" userDrawn="1">
          <p15:clr>
            <a:srgbClr val="F26B43"/>
          </p15:clr>
        </p15:guide>
        <p15:guide id="54" pos="5040" userDrawn="1">
          <p15:clr>
            <a:srgbClr val="F26B43"/>
          </p15:clr>
        </p15:guide>
        <p15:guide id="55" orient="horz" pos="4008" userDrawn="1">
          <p15:clr>
            <a:srgbClr val="F26B43"/>
          </p15:clr>
        </p15:guide>
        <p15:guide id="57" orient="horz" pos="504" userDrawn="1">
          <p15:clr>
            <a:srgbClr val="F26B43"/>
          </p15:clr>
        </p15:guide>
        <p15:guide id="58" orient="horz" pos="2592" userDrawn="1">
          <p15:clr>
            <a:srgbClr val="F26B43"/>
          </p15:clr>
        </p15:guide>
        <p15:guide id="59" orient="horz" pos="2260" userDrawn="1">
          <p15:clr>
            <a:srgbClr val="F26B43"/>
          </p15:clr>
        </p15:guide>
        <p15:guide id="60" orient="horz" pos="2160" userDrawn="1">
          <p15:clr>
            <a:srgbClr val="F26B43"/>
          </p15:clr>
        </p15:guide>
        <p15:guide id="61"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LOEP(Limited Open Enrollment Period) Required Documentation</a:t>
            </a:r>
            <a:endParaRPr lang="en-US" dirty="0"/>
          </a:p>
        </p:txBody>
      </p:sp>
      <p:sp>
        <p:nvSpPr>
          <p:cNvPr id="5" name="Text Placeholder 4">
            <a:extLst>
              <a:ext uri="{FF2B5EF4-FFF2-40B4-BE49-F238E27FC236}">
                <a16:creationId xmlns:a16="http://schemas.microsoft.com/office/drawing/2014/main" id="{0FA9CD5D-774F-001D-2CDB-B380F1D3D6EB}"/>
              </a:ext>
            </a:extLst>
          </p:cNvPr>
          <p:cNvSpPr>
            <a:spLocks noGrp="1"/>
          </p:cNvSpPr>
          <p:nvPr>
            <p:ph type="body" sz="quarter" idx="11"/>
          </p:nvPr>
        </p:nvSpPr>
        <p:spPr/>
        <p:txBody>
          <a:bodyPr/>
          <a:lstStyle/>
          <a:p>
            <a:r>
              <a:rPr lang="en-US" dirty="0"/>
              <a:t>May 16, 2023</a:t>
            </a:r>
          </a:p>
        </p:txBody>
      </p:sp>
    </p:spTree>
    <p:extLst>
      <p:ext uri="{BB962C8B-B14F-4D97-AF65-F5344CB8AC3E}">
        <p14:creationId xmlns:p14="http://schemas.microsoft.com/office/powerpoint/2010/main" val="75291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10</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218653061"/>
              </p:ext>
            </p:extLst>
          </p:nvPr>
        </p:nvGraphicFramePr>
        <p:xfrm>
          <a:off x="138846" y="1032440"/>
          <a:ext cx="8866309" cy="410146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a:txBody>
                    <a:bodyPr/>
                    <a:lstStyle/>
                    <a:p>
                      <a:pPr algn="ctr" fontAlgn="ctr"/>
                      <a:r>
                        <a:rPr lang="en-US" sz="1100" b="0" i="0" u="none" strike="noStrike" dirty="0">
                          <a:solidFill>
                            <a:srgbClr val="000000"/>
                          </a:solidFill>
                          <a:effectLst/>
                          <a:latin typeface="Calibri" panose="020F0502020204030204" pitchFamily="34" charset="0"/>
                        </a:rPr>
                        <a:t>N/A</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a:t>
                      </a:r>
                    </a:p>
                    <a:p>
                      <a:pPr algn="ctr" fontAlgn="ctr"/>
                      <a:r>
                        <a:rPr lang="en-US" sz="1100" b="0" i="0" u="none" strike="noStrike" dirty="0">
                          <a:solidFill>
                            <a:srgbClr val="000000"/>
                          </a:solidFill>
                          <a:effectLst/>
                          <a:latin typeface="Calibri" panose="020F0502020204030204" pitchFamily="34" charset="0"/>
                        </a:rPr>
                        <a:t># 8</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gained access to new Qualified Health Plan as a result of a permanent move, to or within VA service area or you were residing outside of the United States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Proof of old and new residency (leases or mortgages, utility bills, driver's licenses, bank statements, other government documents)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prior to event and 60 days post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For children going on a child-only policy, needed documentation can be a school record, a learner's permit, a school ID or anything that shows where the child was and the new school that they will </a:t>
                      </a:r>
                      <a:r>
                        <a:rPr lang="en-US" sz="1100" b="0" i="0" u="none" strike="noStrike">
                          <a:solidFill>
                            <a:srgbClr val="000000"/>
                          </a:solidFill>
                          <a:effectLst/>
                          <a:latin typeface="Calibri" panose="020F0502020204030204" pitchFamily="34" charset="0"/>
                          <a:cs typeface="Calibri" panose="020F0502020204030204" pitchFamily="34" charset="0"/>
                        </a:rPr>
                        <a:t>be attending.</a:t>
                      </a:r>
                      <a:endParaRPr lang="en-US" sz="1100" b="0" i="0" u="none" strike="noStrike" dirty="0">
                        <a:solidFill>
                          <a:srgbClr val="000000"/>
                        </a:solidFill>
                        <a:effectLst/>
                        <a:latin typeface="Calibri" panose="020F0502020204030204" pitchFamily="34" charset="0"/>
                        <a:cs typeface="Calibri" panose="020F0502020204030204" pitchFamily="34" charset="0"/>
                      </a:endParaRPr>
                    </a:p>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If a member is moving within the CF service area, look at the QHPs available for purchase based on the old and new address.  If the available QHPs are exactly the same at both addresses, then the member does not qualify for an LOEP on the basis of the move.</a:t>
                      </a:r>
                    </a:p>
                  </a:txBody>
                  <a:tcPr marL="9525" marR="9525" marT="9525" marB="0"/>
                </a:tc>
                <a:extLst>
                  <a:ext uri="{0D108BD9-81ED-4DB2-BD59-A6C34878D82A}">
                    <a16:rowId xmlns:a16="http://schemas.microsoft.com/office/drawing/2014/main" val="2823466522"/>
                  </a:ext>
                </a:extLst>
              </a:tr>
            </a:tbl>
          </a:graphicData>
        </a:graphic>
      </p:graphicFrame>
    </p:spTree>
    <p:extLst>
      <p:ext uri="{BB962C8B-B14F-4D97-AF65-F5344CB8AC3E}">
        <p14:creationId xmlns:p14="http://schemas.microsoft.com/office/powerpoint/2010/main" val="39558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11</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3180234239"/>
              </p:ext>
            </p:extLst>
          </p:nvPr>
        </p:nvGraphicFramePr>
        <p:xfrm>
          <a:off x="138846" y="1032440"/>
          <a:ext cx="8866309" cy="392620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p>
                      <a:pPr algn="ctr"/>
                      <a:endParaRPr lang="en-US" sz="1050" dirty="0"/>
                    </a:p>
                    <a:p>
                      <a:pPr algn="ctr"/>
                      <a:endParaRPr lang="en-US" sz="1050" dirty="0"/>
                    </a:p>
                    <a:p>
                      <a:pPr algn="ctr"/>
                      <a:endParaRPr lang="en-US" sz="1050" dirty="0"/>
                    </a:p>
                  </a:txBody>
                  <a:tcPr/>
                </a:tc>
                <a:extLst>
                  <a:ext uri="{0D108BD9-81ED-4DB2-BD59-A6C34878D82A}">
                    <a16:rowId xmlns:a16="http://schemas.microsoft.com/office/drawing/2014/main" val="181091847"/>
                  </a:ext>
                </a:extLst>
              </a:tr>
              <a:tr h="565303">
                <a:tc>
                  <a:txBody>
                    <a:bodyPr/>
                    <a:lstStyle/>
                    <a:p>
                      <a:pPr algn="ctr" fontAlgn="ctr"/>
                      <a:r>
                        <a:rPr lang="en-US" sz="1100" b="0" i="0" u="none" strike="noStrike" dirty="0">
                          <a:solidFill>
                            <a:srgbClr val="000000"/>
                          </a:solidFill>
                          <a:effectLst/>
                          <a:latin typeface="Calibri" panose="020F0502020204030204" pitchFamily="34" charset="0"/>
                        </a:rPr>
                        <a:t>MD  #8</a:t>
                      </a:r>
                    </a:p>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#9</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have been the victim of domestic abuse or spousal abandonment and you are currently enrolled in other minimal essential coverage through the perpetrator of the abuse or abandonment.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None - self attestation</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**When both the application and documentation is be received  the 1st through the 20th of the month, then the effective date will be the 1st of the following month.  If the application and documentation are received the 21st of the month or after, the effective date will be the 1st of the second month.   Example: If both the application and documentation are received 5/8 effective date will be 6/1.  If both received by 5/27 effective date will be 7/1.</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There should be no spouse on the application.</a:t>
                      </a:r>
                    </a:p>
                  </a:txBody>
                  <a:tcPr marL="9525" marR="9525" marT="9525" marB="0"/>
                </a:tc>
                <a:extLst>
                  <a:ext uri="{0D108BD9-81ED-4DB2-BD59-A6C34878D82A}">
                    <a16:rowId xmlns:a16="http://schemas.microsoft.com/office/drawing/2014/main" val="4098715653"/>
                  </a:ext>
                </a:extLst>
              </a:tr>
            </a:tbl>
          </a:graphicData>
        </a:graphic>
      </p:graphicFrame>
    </p:spTree>
    <p:extLst>
      <p:ext uri="{BB962C8B-B14F-4D97-AF65-F5344CB8AC3E}">
        <p14:creationId xmlns:p14="http://schemas.microsoft.com/office/powerpoint/2010/main" val="3430912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12</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2804182307"/>
              </p:ext>
            </p:extLst>
          </p:nvPr>
        </p:nvGraphicFramePr>
        <p:xfrm>
          <a:off x="138846" y="1032440"/>
          <a:ext cx="8866309" cy="543496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p>
                      <a:pPr algn="ctr"/>
                      <a:endParaRPr lang="en-US" sz="1050" dirty="0"/>
                    </a:p>
                    <a:p>
                      <a:pPr algn="ctr"/>
                      <a:endParaRPr lang="en-US" sz="1050" dirty="0"/>
                    </a:p>
                    <a:p>
                      <a:pPr algn="ctr"/>
                      <a:endParaRPr lang="en-US" sz="1050" dirty="0"/>
                    </a:p>
                  </a:txBody>
                  <a:tcPr/>
                </a:tc>
                <a:extLst>
                  <a:ext uri="{0D108BD9-81ED-4DB2-BD59-A6C34878D82A}">
                    <a16:rowId xmlns:a16="http://schemas.microsoft.com/office/drawing/2014/main" val="181091847"/>
                  </a:ext>
                </a:extLst>
              </a:tr>
              <a:tr h="565303">
                <a:tc>
                  <a:txBody>
                    <a:bodyPr/>
                    <a:lstStyle/>
                    <a:p>
                      <a:pPr algn="ctr" fontAlgn="ctr"/>
                      <a:r>
                        <a:rPr lang="en-US" sz="1100" b="0" i="0" u="none" strike="noStrike" dirty="0">
                          <a:solidFill>
                            <a:schemeClr val="tx1"/>
                          </a:solidFill>
                          <a:effectLst/>
                          <a:latin typeface="Calibri" panose="020F0502020204030204" pitchFamily="34" charset="0"/>
                        </a:rPr>
                        <a:t>MD</a:t>
                      </a:r>
                    </a:p>
                    <a:p>
                      <a:pPr algn="ctr" fontAlgn="ctr"/>
                      <a:r>
                        <a:rPr lang="en-US" sz="1100" b="0" i="0" u="none" strike="noStrike" dirty="0">
                          <a:solidFill>
                            <a:schemeClr val="tx1"/>
                          </a:solidFill>
                          <a:effectLst/>
                          <a:latin typeface="Calibri" panose="020F0502020204030204" pitchFamily="34" charset="0"/>
                        </a:rPr>
                        <a:t> # 9</a:t>
                      </a:r>
                    </a:p>
                  </a:txBody>
                  <a:tcPr marL="9525" marR="9525" marT="9525" marB="0" anchor="ctr"/>
                </a:tc>
                <a:tc>
                  <a:txBody>
                    <a:bodyPr/>
                    <a:lstStyle/>
                    <a:p>
                      <a:pPr algn="ctr" fontAlgn="ctr"/>
                      <a:r>
                        <a:rPr lang="en-US" sz="1100" b="0" i="0" u="none" strike="noStrike" dirty="0">
                          <a:solidFill>
                            <a:schemeClr val="tx1"/>
                          </a:solidFill>
                          <a:effectLst/>
                          <a:latin typeface="Calibri" panose="020F0502020204030204" pitchFamily="34" charset="0"/>
                        </a:rPr>
                        <a:t>N/A</a:t>
                      </a:r>
                    </a:p>
                  </a:txBody>
                  <a:tcPr marL="9525" marR="9525" marT="9525" marB="0" anchor="ctr"/>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You applied for a Qualified Health Plan through the MD Health Connection during the annual OEP or due to a qualifying life event and were told that you potentially qualified for Medicaid or CHIP coverage but were later determined ineligible for Medicaid or CHIP coverage after your applicable Qualified Health Plan enrollment period had ended.  Or did you apply for Medicaid or CHIP coverage through a state agency during the annual Qualified Health Plan OEP but were later determined ineligible for Medicaid or CHIP coverage after the Qualified Health Plan OEP had ended.</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Official notification that you are ineligible for Medicaid or CHIP coverage</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Date of the event that triggered the LOEP as defined in the documentation. </a:t>
                      </a:r>
                    </a:p>
                  </a:txBody>
                  <a:tcPr marL="9525" marR="9525" marT="9525" marB="0"/>
                </a:tc>
                <a:tc>
                  <a:txBody>
                    <a:bodyPr/>
                    <a:lstStyle/>
                    <a:p>
                      <a:pPr algn="l" fontAlgn="t"/>
                      <a:endParaRPr lang="en-US"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591460948"/>
                  </a:ext>
                </a:extLst>
              </a:tr>
              <a:tr h="565303">
                <a:tc>
                  <a:txBody>
                    <a:bodyPr/>
                    <a:lstStyle/>
                    <a:p>
                      <a:pPr algn="ctr" fontAlgn="b"/>
                      <a:r>
                        <a:rPr lang="en-US" sz="1100" b="0" i="0" u="none" strike="noStrike" dirty="0">
                          <a:solidFill>
                            <a:srgbClr val="000000"/>
                          </a:solidFill>
                          <a:effectLst/>
                          <a:latin typeface="Calibri" panose="020F0502020204030204" pitchFamily="34" charset="0"/>
                        </a:rPr>
                        <a:t>MD #10</a:t>
                      </a: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dirty="0">
                          <a:solidFill>
                            <a:srgbClr val="000000"/>
                          </a:solidFill>
                          <a:effectLst/>
                          <a:latin typeface="Calibri" panose="020F0502020204030204" pitchFamily="34" charset="0"/>
                        </a:rPr>
                        <a:t>N/A</a:t>
                      </a: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t"/>
                      <a:r>
                        <a:rPr lang="en-US" sz="1100" b="0" i="0" u="none" strike="noStrike">
                          <a:solidFill>
                            <a:srgbClr val="000000"/>
                          </a:solidFill>
                          <a:effectLst/>
                          <a:latin typeface="Calibri" panose="020F0502020204030204" pitchFamily="34" charset="0"/>
                        </a:rPr>
                        <a:t>You or your dependent(s) had a pregnancy confirmed by a health care practitioner.</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Official confirmation on letterhead from health care practitioner, including the confirmation date of pregnancy.</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 90 days from the confirmation date of pregnancy</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First of the month of the confirmed date of pregnancy.  (Example: if the pregnancy was confirmed on 2/21, the effective date would be 2/1).</a:t>
                      </a:r>
                    </a:p>
                  </a:txBody>
                  <a:tcPr marL="0" marR="0" marT="0" marB="0"/>
                </a:tc>
                <a:tc>
                  <a:txBody>
                    <a:bodyPr/>
                    <a:lstStyle/>
                    <a:p>
                      <a:pPr algn="l" fontAlgn="t"/>
                      <a:r>
                        <a:rPr lang="en-US" sz="1100" b="0" i="0" u="none" strike="noStrike" dirty="0">
                          <a:solidFill>
                            <a:srgbClr val="000000"/>
                          </a:solidFill>
                          <a:effectLst/>
                          <a:latin typeface="Calibri" panose="020F0502020204030204" pitchFamily="34" charset="0"/>
                        </a:rPr>
                        <a:t> If no confirmation date of pregnancy is included in the letter, the date of the letter can be used .  If the letter is not dated and there is no confirmation date of pregnancy, a confirmation date must be requested.  </a:t>
                      </a:r>
                    </a:p>
                  </a:txBody>
                  <a:tcPr marL="0" marR="0" marT="0" marB="0"/>
                </a:tc>
                <a:extLst>
                  <a:ext uri="{0D108BD9-81ED-4DB2-BD59-A6C34878D82A}">
                    <a16:rowId xmlns:a16="http://schemas.microsoft.com/office/drawing/2014/main" val="2712713707"/>
                  </a:ext>
                </a:extLst>
              </a:tr>
            </a:tbl>
          </a:graphicData>
        </a:graphic>
      </p:graphicFrame>
    </p:spTree>
    <p:extLst>
      <p:ext uri="{BB962C8B-B14F-4D97-AF65-F5344CB8AC3E}">
        <p14:creationId xmlns:p14="http://schemas.microsoft.com/office/powerpoint/2010/main" val="313706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13</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1025510115"/>
              </p:ext>
            </p:extLst>
          </p:nvPr>
        </p:nvGraphicFramePr>
        <p:xfrm>
          <a:off x="138846" y="1032440"/>
          <a:ext cx="8866309" cy="241744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p>
                      <a:pPr algn="ctr"/>
                      <a:endParaRPr lang="en-US" sz="1050" dirty="0"/>
                    </a:p>
                    <a:p>
                      <a:pPr algn="ctr"/>
                      <a:endParaRPr lang="en-US" sz="1050" dirty="0"/>
                    </a:p>
                    <a:p>
                      <a:pPr algn="ctr"/>
                      <a:endParaRPr lang="en-US" sz="1050" dirty="0"/>
                    </a:p>
                  </a:txBody>
                  <a:tcPr/>
                </a:tc>
                <a:extLst>
                  <a:ext uri="{0D108BD9-81ED-4DB2-BD59-A6C34878D82A}">
                    <a16:rowId xmlns:a16="http://schemas.microsoft.com/office/drawing/2014/main" val="181091847"/>
                  </a:ext>
                </a:extLst>
              </a:tr>
              <a:tr h="565303">
                <a:tc>
                  <a:txBody>
                    <a:bodyPr/>
                    <a:lstStyle/>
                    <a:p>
                      <a:pPr algn="ctr" fontAlgn="ctr"/>
                      <a:r>
                        <a:rPr lang="en-US" sz="1100" b="0" i="0" u="none" strike="noStrike" dirty="0">
                          <a:solidFill>
                            <a:schemeClr val="tx1"/>
                          </a:solidFill>
                          <a:effectLst/>
                          <a:latin typeface="Calibri" panose="020F0502020204030204" pitchFamily="34" charset="0"/>
                        </a:rPr>
                        <a:t>MD  #11</a:t>
                      </a:r>
                    </a:p>
                  </a:txBody>
                  <a:tcPr marL="9525" marR="9525" marT="9525" marB="0" anchor="ctr"/>
                </a:tc>
                <a:tc>
                  <a:txBody>
                    <a:bodyPr/>
                    <a:lstStyle/>
                    <a:p>
                      <a:pPr algn="ctr" fontAlgn="ctr"/>
                      <a:r>
                        <a:rPr lang="en-US" sz="1100" b="0" i="0" u="none" strike="noStrike" dirty="0">
                          <a:solidFill>
                            <a:schemeClr val="tx1"/>
                          </a:solidFill>
                          <a:effectLst/>
                          <a:latin typeface="Calibri" panose="020F0502020204030204" pitchFamily="34" charset="0"/>
                        </a:rPr>
                        <a:t>VA  #10</a:t>
                      </a:r>
                    </a:p>
                  </a:txBody>
                  <a:tcPr marL="9525" marR="9525" marT="9525" marB="0" anchor="ctr"/>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Have you gained access to an individual coverage HRA (ICHRA) or have you been newly provided a qualified small employer health reimbursement arrangement (QSEHRA). </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****Signed official notification, on letterhead from the  employer.</a:t>
                      </a:r>
                      <a:br>
                        <a:rPr lang="en-US" sz="1100" b="0" i="0" u="none" strike="noStrike" dirty="0">
                          <a:solidFill>
                            <a:schemeClr val="tx1"/>
                          </a:solidFill>
                          <a:effectLst/>
                          <a:latin typeface="Calibri" panose="020F0502020204030204" pitchFamily="34" charset="0"/>
                          <a:cs typeface="Calibri" panose="020F0502020204030204" pitchFamily="34" charset="0"/>
                        </a:rPr>
                      </a:br>
                      <a:br>
                        <a:rPr lang="en-US" sz="1100" b="0" i="0" u="none" strike="noStrike" dirty="0">
                          <a:solidFill>
                            <a:schemeClr val="tx1"/>
                          </a:solidFill>
                          <a:effectLst/>
                          <a:latin typeface="Calibri" panose="020F0502020204030204" pitchFamily="34" charset="0"/>
                          <a:cs typeface="Calibri" panose="020F0502020204030204" pitchFamily="34" charset="0"/>
                        </a:rPr>
                      </a:br>
                      <a:endParaRPr lang="en-US"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 60 days from the event </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 </a:t>
                      </a:r>
                    </a:p>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  </a:t>
                      </a:r>
                    </a:p>
                  </a:txBody>
                  <a:tcPr marL="9525" marR="9525" marT="9525" marB="0"/>
                </a:tc>
                <a:extLst>
                  <a:ext uri="{0D108BD9-81ED-4DB2-BD59-A6C34878D82A}">
                    <a16:rowId xmlns:a16="http://schemas.microsoft.com/office/drawing/2014/main" val="2712713707"/>
                  </a:ext>
                </a:extLst>
              </a:tr>
            </a:tbl>
          </a:graphicData>
        </a:graphic>
      </p:graphicFrame>
    </p:spTree>
    <p:extLst>
      <p:ext uri="{BB962C8B-B14F-4D97-AF65-F5344CB8AC3E}">
        <p14:creationId xmlns:p14="http://schemas.microsoft.com/office/powerpoint/2010/main" val="143844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Jurisdictional Requirements for Split Polices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14</a:t>
            </a:fld>
            <a:endParaRPr lang="en-US" dirty="0"/>
          </a:p>
        </p:txBody>
      </p:sp>
      <p:graphicFrame>
        <p:nvGraphicFramePr>
          <p:cNvPr id="10" name="Diagram 9">
            <a:extLst>
              <a:ext uri="{FF2B5EF4-FFF2-40B4-BE49-F238E27FC236}">
                <a16:creationId xmlns:a16="http://schemas.microsoft.com/office/drawing/2014/main" id="{414C8AC8-C639-431F-B351-5108EDA67E71}"/>
              </a:ext>
            </a:extLst>
          </p:cNvPr>
          <p:cNvGraphicFramePr/>
          <p:nvPr>
            <p:extLst>
              <p:ext uri="{D42A27DB-BD31-4B8C-83A1-F6EECF244321}">
                <p14:modId xmlns:p14="http://schemas.microsoft.com/office/powerpoint/2010/main" val="1272516222"/>
              </p:ext>
            </p:extLst>
          </p:nvPr>
        </p:nvGraphicFramePr>
        <p:xfrm>
          <a:off x="457199" y="1787550"/>
          <a:ext cx="7804299" cy="126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1C86DD8-0CBA-4EA9-A16E-BF8302EF46E2}"/>
              </a:ext>
            </a:extLst>
          </p:cNvPr>
          <p:cNvSpPr txBox="1"/>
          <p:nvPr/>
        </p:nvSpPr>
        <p:spPr>
          <a:xfrm>
            <a:off x="331700" y="856452"/>
            <a:ext cx="8530645" cy="461665"/>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For all enrollment changes, either an 834, Change Form OR application is required (see chart).  Additional documentation may also be required (refer to slides 3-12)</a:t>
            </a:r>
          </a:p>
        </p:txBody>
      </p:sp>
      <p:sp>
        <p:nvSpPr>
          <p:cNvPr id="15" name="TextBox 14">
            <a:extLst>
              <a:ext uri="{FF2B5EF4-FFF2-40B4-BE49-F238E27FC236}">
                <a16:creationId xmlns:a16="http://schemas.microsoft.com/office/drawing/2014/main" id="{126882B8-3155-43F3-AC48-74257D03BF35}"/>
              </a:ext>
            </a:extLst>
          </p:cNvPr>
          <p:cNvSpPr txBox="1"/>
          <p:nvPr/>
        </p:nvSpPr>
        <p:spPr>
          <a:xfrm>
            <a:off x="457199" y="1368167"/>
            <a:ext cx="1359668"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MARYLAND</a:t>
            </a:r>
          </a:p>
        </p:txBody>
      </p:sp>
      <p:graphicFrame>
        <p:nvGraphicFramePr>
          <p:cNvPr id="28" name="Diagram 27">
            <a:extLst>
              <a:ext uri="{FF2B5EF4-FFF2-40B4-BE49-F238E27FC236}">
                <a16:creationId xmlns:a16="http://schemas.microsoft.com/office/drawing/2014/main" id="{7024107C-BE67-47DF-A551-A7BA6CC4FC4A}"/>
              </a:ext>
            </a:extLst>
          </p:cNvPr>
          <p:cNvGraphicFramePr/>
          <p:nvPr>
            <p:extLst>
              <p:ext uri="{D42A27DB-BD31-4B8C-83A1-F6EECF244321}">
                <p14:modId xmlns:p14="http://schemas.microsoft.com/office/powerpoint/2010/main" val="1379433229"/>
              </p:ext>
            </p:extLst>
          </p:nvPr>
        </p:nvGraphicFramePr>
        <p:xfrm>
          <a:off x="457199" y="3633294"/>
          <a:ext cx="7804299" cy="12627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TextBox 28">
            <a:extLst>
              <a:ext uri="{FF2B5EF4-FFF2-40B4-BE49-F238E27FC236}">
                <a16:creationId xmlns:a16="http://schemas.microsoft.com/office/drawing/2014/main" id="{7A0DBBFD-9C20-4947-8053-BA3F394175BB}"/>
              </a:ext>
            </a:extLst>
          </p:cNvPr>
          <p:cNvSpPr txBox="1"/>
          <p:nvPr/>
        </p:nvSpPr>
        <p:spPr>
          <a:xfrm>
            <a:off x="457199" y="3213911"/>
            <a:ext cx="1112805"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VIRGINIA</a:t>
            </a:r>
          </a:p>
        </p:txBody>
      </p:sp>
      <p:graphicFrame>
        <p:nvGraphicFramePr>
          <p:cNvPr id="30" name="Diagram 29">
            <a:extLst>
              <a:ext uri="{FF2B5EF4-FFF2-40B4-BE49-F238E27FC236}">
                <a16:creationId xmlns:a16="http://schemas.microsoft.com/office/drawing/2014/main" id="{A37E59FC-D8D4-433E-98A4-F96549E48811}"/>
              </a:ext>
            </a:extLst>
          </p:cNvPr>
          <p:cNvGraphicFramePr/>
          <p:nvPr>
            <p:extLst>
              <p:ext uri="{D42A27DB-BD31-4B8C-83A1-F6EECF244321}">
                <p14:modId xmlns:p14="http://schemas.microsoft.com/office/powerpoint/2010/main" val="191070721"/>
              </p:ext>
            </p:extLst>
          </p:nvPr>
        </p:nvGraphicFramePr>
        <p:xfrm>
          <a:off x="457199" y="5419396"/>
          <a:ext cx="7804299" cy="7561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1" name="TextBox 30">
            <a:extLst>
              <a:ext uri="{FF2B5EF4-FFF2-40B4-BE49-F238E27FC236}">
                <a16:creationId xmlns:a16="http://schemas.microsoft.com/office/drawing/2014/main" id="{B555F860-E16B-466A-BFAA-A351B55F480A}"/>
              </a:ext>
            </a:extLst>
          </p:cNvPr>
          <p:cNvSpPr txBox="1"/>
          <p:nvPr/>
        </p:nvSpPr>
        <p:spPr>
          <a:xfrm>
            <a:off x="457199" y="5080841"/>
            <a:ext cx="2571858"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DISTRICT OF COLUMBIA</a:t>
            </a:r>
          </a:p>
        </p:txBody>
      </p:sp>
    </p:spTree>
    <p:extLst>
      <p:ext uri="{BB962C8B-B14F-4D97-AF65-F5344CB8AC3E}">
        <p14:creationId xmlns:p14="http://schemas.microsoft.com/office/powerpoint/2010/main" val="2046975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 for Split Policies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15</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424381284"/>
              </p:ext>
            </p:extLst>
          </p:nvPr>
        </p:nvGraphicFramePr>
        <p:xfrm>
          <a:off x="138846" y="1032440"/>
          <a:ext cx="8866309" cy="262826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gridSpan="7">
                  <a:txBody>
                    <a:bodyPr/>
                    <a:lstStyle/>
                    <a:p>
                      <a:pPr algn="l" fontAlgn="b"/>
                      <a:r>
                        <a:rPr lang="en-US" sz="1100" b="1" i="0" u="none" strike="noStrike" dirty="0">
                          <a:solidFill>
                            <a:srgbClr val="000000"/>
                          </a:solidFill>
                          <a:effectLst/>
                          <a:latin typeface="Calibri" panose="020F0502020204030204" pitchFamily="34" charset="0"/>
                        </a:rPr>
                        <a:t>SPLITTING POLICIES USE OF LOSS OF MEC WHEN MAKING AN ACTIVE CHANGE THROUGH A LOEP</a:t>
                      </a:r>
                    </a:p>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271370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#6</a:t>
                      </a:r>
                    </a:p>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In the case of the subscriber only moving to group coverage, this can be used as a qualifying LOEP event for the remaining members on the policy.  The qualifying event will fall under Loss of Minimum Essential Coverage.  This applies to existing CareFirst members and new-to-CareFirst applicants.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Signed official notification on letterhead from the  employer or Signed statement on letterhead from new plan with effective date listed on letter.</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Policy will be split the end of the month that the documentation is received - business as usual.</a:t>
                      </a:r>
                    </a:p>
                  </a:txBody>
                  <a:tcPr marL="9525" marR="9525" marT="9525" marB="0"/>
                </a:tc>
                <a:extLst>
                  <a:ext uri="{0D108BD9-81ED-4DB2-BD59-A6C34878D82A}">
                    <a16:rowId xmlns:a16="http://schemas.microsoft.com/office/drawing/2014/main" val="1911437621"/>
                  </a:ext>
                </a:extLst>
              </a:tr>
            </a:tbl>
          </a:graphicData>
        </a:graphic>
      </p:graphicFrame>
    </p:spTree>
    <p:extLst>
      <p:ext uri="{BB962C8B-B14F-4D97-AF65-F5344CB8AC3E}">
        <p14:creationId xmlns:p14="http://schemas.microsoft.com/office/powerpoint/2010/main" val="340905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6839-BDC3-4A28-9CFD-564A81C58E6E}"/>
              </a:ext>
            </a:extLst>
          </p:cNvPr>
          <p:cNvSpPr>
            <a:spLocks noGrp="1"/>
          </p:cNvSpPr>
          <p:nvPr>
            <p:ph type="title"/>
          </p:nvPr>
        </p:nvSpPr>
        <p:spPr/>
        <p:txBody>
          <a:bodyPr/>
          <a:lstStyle/>
          <a:p>
            <a:r>
              <a:rPr lang="en-US" dirty="0"/>
              <a:t>Appendix</a:t>
            </a:r>
          </a:p>
        </p:txBody>
      </p:sp>
      <p:graphicFrame>
        <p:nvGraphicFramePr>
          <p:cNvPr id="8" name="Table 8">
            <a:extLst>
              <a:ext uri="{FF2B5EF4-FFF2-40B4-BE49-F238E27FC236}">
                <a16:creationId xmlns:a16="http://schemas.microsoft.com/office/drawing/2014/main" id="{94C4F364-2B29-46DC-8959-B7DC18D80B6F}"/>
              </a:ext>
            </a:extLst>
          </p:cNvPr>
          <p:cNvGraphicFramePr>
            <a:graphicFrameLocks noGrp="1"/>
          </p:cNvGraphicFramePr>
          <p:nvPr>
            <p:ph idx="1"/>
            <p:extLst>
              <p:ext uri="{D42A27DB-BD31-4B8C-83A1-F6EECF244321}">
                <p14:modId xmlns:p14="http://schemas.microsoft.com/office/powerpoint/2010/main" val="3230248798"/>
              </p:ext>
            </p:extLst>
          </p:nvPr>
        </p:nvGraphicFramePr>
        <p:xfrm>
          <a:off x="457199" y="747522"/>
          <a:ext cx="8279647" cy="5634990"/>
        </p:xfrm>
        <a:graphic>
          <a:graphicData uri="http://schemas.openxmlformats.org/drawingml/2006/table">
            <a:tbl>
              <a:tblPr firstRow="1" bandRow="1">
                <a:tableStyleId>{5C22544A-7EE6-4342-B048-85BDC9FD1C3A}</a:tableStyleId>
              </a:tblPr>
              <a:tblGrid>
                <a:gridCol w="8279647">
                  <a:extLst>
                    <a:ext uri="{9D8B030D-6E8A-4147-A177-3AD203B41FA5}">
                      <a16:colId xmlns:a16="http://schemas.microsoft.com/office/drawing/2014/main" val="1609380782"/>
                    </a:ext>
                  </a:extLst>
                </a:gridCol>
              </a:tblGrid>
              <a:tr h="370840">
                <a:tc>
                  <a:txBody>
                    <a:bodyPr/>
                    <a:lstStyle/>
                    <a:p>
                      <a:pPr marL="0" indent="0" algn="l" fontAlgn="t">
                        <a:buFont typeface="Arial" panose="020B0604020202020204" pitchFamily="34" charset="0"/>
                        <a:buNone/>
                      </a:pPr>
                      <a:r>
                        <a:rPr lang="en-US" sz="1800" b="1" i="0" u="none" strike="noStrike" dirty="0">
                          <a:solidFill>
                            <a:srgbClr val="000000"/>
                          </a:solidFill>
                          <a:effectLst/>
                          <a:latin typeface="Calibri" panose="020F0502020204030204" pitchFamily="34" charset="0"/>
                        </a:rPr>
                        <a:t>We must receive the application and documentation in order to determine effective date for all Qualifying Event listed.  </a:t>
                      </a:r>
                    </a:p>
                    <a:p>
                      <a:pPr marL="0" indent="0" algn="l" fontAlgn="t">
                        <a:buFont typeface="Arial" panose="020B0604020202020204" pitchFamily="34" charset="0"/>
                        <a:buNone/>
                      </a:pPr>
                      <a:endParaRPr lang="en-US" sz="18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765337829"/>
                  </a:ext>
                </a:extLst>
              </a:tr>
              <a:tr h="370840">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cs typeface="Calibri" panose="020F0502020204030204" pitchFamily="34" charset="0"/>
                        </a:rPr>
                        <a:t>*Effective on first day of the following month after both application and supporting documents are received.  (Example: If application and supporting documentation are received  by the end of current month then effective date will be the 1</a:t>
                      </a:r>
                      <a:r>
                        <a:rPr lang="en-US" sz="1200" b="0" i="0" u="none" strike="noStrike" baseline="30000" dirty="0">
                          <a:solidFill>
                            <a:srgbClr val="000000"/>
                          </a:solidFill>
                          <a:effectLst/>
                          <a:latin typeface="+mn-lt"/>
                          <a:cs typeface="Calibri" panose="020F0502020204030204" pitchFamily="34" charset="0"/>
                        </a:rPr>
                        <a:t>st</a:t>
                      </a:r>
                      <a:r>
                        <a:rPr lang="en-US" sz="1200" b="0" i="0" u="none" strike="noStrike" dirty="0">
                          <a:solidFill>
                            <a:srgbClr val="000000"/>
                          </a:solidFill>
                          <a:effectLst/>
                          <a:latin typeface="+mn-lt"/>
                          <a:cs typeface="Calibri" panose="020F0502020204030204" pitchFamily="34" charset="0"/>
                        </a:rPr>
                        <a:t> of the following month.</a:t>
                      </a:r>
                      <a:endParaRPr lang="en-US" sz="1200" b="0" i="0" u="none" strike="noStrike" baseline="30000" dirty="0">
                        <a:solidFill>
                          <a:srgbClr val="000000"/>
                        </a:solidFill>
                        <a:effectLst/>
                        <a:latin typeface="+mn-lt"/>
                        <a:cs typeface="Calibri" panose="020F0502020204030204" pitchFamily="34" charset="0"/>
                      </a:endParaRPr>
                    </a:p>
                    <a:p>
                      <a:pPr marL="0" marR="0" lvl="0" indent="0" algn="l" defTabSz="457109"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cs typeface="Calibri" panose="020F0502020204030204" pitchFamily="34" charset="0"/>
                        </a:rPr>
                        <a:t> If application is received  on Jan 12th and supporting documentation is received on Feb 11th then effective date will be March 1st) </a:t>
                      </a:r>
                    </a:p>
                    <a:p>
                      <a:pPr algn="ctr" fontAlgn="t"/>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770091793"/>
                  </a:ext>
                </a:extLst>
              </a:tr>
              <a:tr h="370840">
                <a:tc>
                  <a:txBody>
                    <a:bodyPr/>
                    <a:lstStyle/>
                    <a:p>
                      <a:pPr algn="l" fontAlgn="t"/>
                      <a:r>
                        <a:rPr lang="en-US" sz="1600" b="0" i="0" u="none" strike="noStrike" dirty="0">
                          <a:solidFill>
                            <a:srgbClr val="000000"/>
                          </a:solidFill>
                          <a:effectLst/>
                          <a:latin typeface="+mn-lt"/>
                        </a:rPr>
                        <a:t>**</a:t>
                      </a:r>
                      <a:r>
                        <a:rPr lang="en-US" sz="1200" b="0" i="0" u="none" strike="noStrike" dirty="0">
                          <a:solidFill>
                            <a:srgbClr val="000000"/>
                          </a:solidFill>
                          <a:effectLst/>
                          <a:latin typeface="+mn-lt"/>
                        </a:rPr>
                        <a:t> When both the application and documentation are received  between the 1st through the 20th of the month, then the effective date will be the 1st of the following month.  If the application and documentation are received the 21st of the month or after, the effective date will be the 1st of the second month.   Example: If both the application and documentation are received 5/8 effective date will be 6/1.  If both received by 5/27 effective date will be 7/1.</a:t>
                      </a:r>
                    </a:p>
                    <a:p>
                      <a:pPr algn="ctr" fontAlgn="t"/>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463062972"/>
                  </a:ext>
                </a:extLst>
              </a:tr>
              <a:tr h="370840">
                <a:tc>
                  <a:txBody>
                    <a:bodyPr/>
                    <a:lstStyle/>
                    <a:p>
                      <a:pPr algn="l" fontAlgn="t"/>
                      <a:r>
                        <a:rPr lang="en-US" sz="1600" b="0" i="0" u="none" strike="noStrike" dirty="0">
                          <a:solidFill>
                            <a:srgbClr val="000000"/>
                          </a:solidFill>
                          <a:effectLst/>
                          <a:latin typeface="+mn-lt"/>
                        </a:rPr>
                        <a:t>***</a:t>
                      </a:r>
                      <a:r>
                        <a:rPr lang="en-US" sz="1200" b="0" i="0" u="none" strike="noStrike" dirty="0">
                          <a:solidFill>
                            <a:srgbClr val="000000"/>
                          </a:solidFill>
                          <a:effectLst/>
                          <a:latin typeface="+mn-lt"/>
                        </a:rPr>
                        <a:t> If you are adding a child to an existing policy (subsequent) due to birth, adoption, Grant of Court, Testamentary a as a Subsequent request, the effective date of the addition will be the date of birth or date of legal appointment due to adoption, grant of court or testamentary.  (Current process- keeping the original effective date the same)</a:t>
                      </a:r>
                    </a:p>
                    <a:p>
                      <a:pPr algn="ctr" fontAlgn="t"/>
                      <a:endParaRPr lang="en-US" sz="1200" b="0" i="0" u="none" strike="noStrike" dirty="0">
                        <a:solidFill>
                          <a:srgbClr val="000000"/>
                        </a:solidFill>
                        <a:effectLst/>
                        <a:latin typeface="+mn-lt"/>
                      </a:endParaRPr>
                    </a:p>
                    <a:p>
                      <a:pPr algn="ctr" fontAlgn="t"/>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206697694"/>
                  </a:ext>
                </a:extLst>
              </a:tr>
              <a:tr h="370840">
                <a:tc>
                  <a:txBody>
                    <a:bodyPr/>
                    <a:lstStyle/>
                    <a:p>
                      <a:pPr algn="l" fontAlgn="t"/>
                      <a:r>
                        <a:rPr lang="en-US" sz="1600" b="0" i="0" u="none" strike="noStrike" dirty="0">
                          <a:solidFill>
                            <a:srgbClr val="000000"/>
                          </a:solidFill>
                          <a:effectLst/>
                          <a:latin typeface="+mn-lt"/>
                        </a:rPr>
                        <a:t>***</a:t>
                      </a:r>
                      <a:r>
                        <a:rPr lang="en-US" sz="1200" b="0" i="0" u="none" strike="noStrike" dirty="0">
                          <a:solidFill>
                            <a:srgbClr val="000000"/>
                          </a:solidFill>
                          <a:effectLst/>
                          <a:latin typeface="+mn-lt"/>
                        </a:rPr>
                        <a:t> If the LOEP is the result uninsured Parent(s) or Family having a newborn, adopting, grant of court or testamentary (NEW enrollment), the  effective date of the policy will be based on the date of birth, date of legal appointment due to adoption, grant of court or testamentary.  This is due to the Parent(s) or entire Family becoming eligible to obtain coverage. Example: when we receive both the application and the required documentation:  if date of birth, or date of adoption, grant of court or testamentary is June 18th, the effective date of the policy will be 6/18.</a:t>
                      </a:r>
                    </a:p>
                    <a:p>
                      <a:pPr algn="l" fontAlgn="t"/>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237691070"/>
                  </a:ext>
                </a:extLst>
              </a:tr>
              <a:tr h="370840">
                <a:tc>
                  <a:txBody>
                    <a:bodyPr/>
                    <a:lstStyle/>
                    <a:p>
                      <a:pPr algn="l" fontAlgn="t"/>
                      <a:r>
                        <a:rPr lang="en-US" sz="1200" b="0" i="0" u="none" strike="noStrike" dirty="0">
                          <a:solidFill>
                            <a:srgbClr val="000000"/>
                          </a:solidFill>
                          <a:effectLst/>
                          <a:latin typeface="+mn-lt"/>
                        </a:rPr>
                        <a:t>If Prospective Member is 65-year-old or older and not eligible for Medicare Benefits.  Documentation needed is Official Letter from Social Security Administration stating you are not eligible for Medicare.  Must be received 60 Days prior to event and 60 days post event.  *Policy will be 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extLst>
                  <a:ext uri="{0D108BD9-81ED-4DB2-BD59-A6C34878D82A}">
                    <a16:rowId xmlns:a16="http://schemas.microsoft.com/office/drawing/2014/main" val="1510568957"/>
                  </a:ext>
                </a:extLst>
              </a:tr>
            </a:tbl>
          </a:graphicData>
        </a:graphic>
      </p:graphicFrame>
      <p:sp>
        <p:nvSpPr>
          <p:cNvPr id="4" name="Date Placeholder 3">
            <a:extLst>
              <a:ext uri="{FF2B5EF4-FFF2-40B4-BE49-F238E27FC236}">
                <a16:creationId xmlns:a16="http://schemas.microsoft.com/office/drawing/2014/main" id="{40DC05F9-2463-407C-989C-911BDB272E0F}"/>
              </a:ext>
            </a:extLst>
          </p:cNvPr>
          <p:cNvSpPr>
            <a:spLocks noGrp="1"/>
          </p:cNvSpPr>
          <p:nvPr>
            <p:ph type="dt" sz="half" idx="10"/>
          </p:nvPr>
        </p:nvSpPr>
        <p:spPr/>
        <p:txBody>
          <a:bodyPr/>
          <a:lstStyle/>
          <a:p>
            <a:fld id="{E69CAFA0-919F-994F-AF7B-D31FD0F0A23F}" type="datetime1">
              <a:rPr lang="en-US" smtClean="0"/>
              <a:pPr/>
              <a:t>8/20/2024</a:t>
            </a:fld>
            <a:endParaRPr lang="en-US" dirty="0"/>
          </a:p>
        </p:txBody>
      </p:sp>
      <p:sp>
        <p:nvSpPr>
          <p:cNvPr id="5" name="Footer Placeholder 4">
            <a:extLst>
              <a:ext uri="{FF2B5EF4-FFF2-40B4-BE49-F238E27FC236}">
                <a16:creationId xmlns:a16="http://schemas.microsoft.com/office/drawing/2014/main" id="{7D61979E-BF64-4064-8839-C7C4BC05D56A}"/>
              </a:ext>
            </a:extLst>
          </p:cNvPr>
          <p:cNvSpPr>
            <a:spLocks noGrp="1"/>
          </p:cNvSpPr>
          <p:nvPr>
            <p:ph type="ftr" sz="quarter" idx="11"/>
          </p:nvPr>
        </p:nvSpPr>
        <p:spPr/>
        <p:txBody>
          <a:bodyPr/>
          <a:lstStyle/>
          <a:p>
            <a:pPr algn="r"/>
            <a:r>
              <a:rPr lang="en-US" dirty="0"/>
              <a:t>Proprietary and Confidential</a:t>
            </a:r>
          </a:p>
        </p:txBody>
      </p:sp>
      <p:sp>
        <p:nvSpPr>
          <p:cNvPr id="6" name="Slide Number Placeholder 5">
            <a:extLst>
              <a:ext uri="{FF2B5EF4-FFF2-40B4-BE49-F238E27FC236}">
                <a16:creationId xmlns:a16="http://schemas.microsoft.com/office/drawing/2014/main" id="{B9277031-8A2A-4747-A2EB-20A82EBC53D8}"/>
              </a:ext>
            </a:extLst>
          </p:cNvPr>
          <p:cNvSpPr>
            <a:spLocks noGrp="1"/>
          </p:cNvSpPr>
          <p:nvPr>
            <p:ph type="sldNum" sz="quarter" idx="12"/>
          </p:nvPr>
        </p:nvSpPr>
        <p:spPr/>
        <p:txBody>
          <a:bodyPr/>
          <a:lstStyle/>
          <a:p>
            <a:fld id="{D3406041-D039-9948-9583-1296FE9D3272}" type="slidenum">
              <a:rPr lang="en-US" smtClean="0"/>
              <a:pPr/>
              <a:t>16</a:t>
            </a:fld>
            <a:endParaRPr lang="en-US" dirty="0"/>
          </a:p>
        </p:txBody>
      </p:sp>
      <p:sp>
        <p:nvSpPr>
          <p:cNvPr id="7" name="Text Placeholder 6">
            <a:extLst>
              <a:ext uri="{FF2B5EF4-FFF2-40B4-BE49-F238E27FC236}">
                <a16:creationId xmlns:a16="http://schemas.microsoft.com/office/drawing/2014/main" id="{23BDBE2B-859D-401D-A1DD-10F9D6115266}"/>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859034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7B86-624F-4240-96D5-98F263C69527}"/>
              </a:ext>
            </a:extLst>
          </p:cNvPr>
          <p:cNvSpPr>
            <a:spLocks noGrp="1"/>
          </p:cNvSpPr>
          <p:nvPr>
            <p:ph type="title"/>
          </p:nvPr>
        </p:nvSpPr>
        <p:spPr/>
        <p:txBody>
          <a:bodyPr/>
          <a:lstStyle/>
          <a:p>
            <a:r>
              <a:rPr lang="en-US" dirty="0"/>
              <a:t>Appendix</a:t>
            </a:r>
          </a:p>
        </p:txBody>
      </p:sp>
      <p:graphicFrame>
        <p:nvGraphicFramePr>
          <p:cNvPr id="8" name="Table 8">
            <a:extLst>
              <a:ext uri="{FF2B5EF4-FFF2-40B4-BE49-F238E27FC236}">
                <a16:creationId xmlns:a16="http://schemas.microsoft.com/office/drawing/2014/main" id="{4B26EB24-92C1-4DEE-8A2B-DF155DB360F7}"/>
              </a:ext>
            </a:extLst>
          </p:cNvPr>
          <p:cNvGraphicFramePr>
            <a:graphicFrameLocks noGrp="1"/>
          </p:cNvGraphicFramePr>
          <p:nvPr>
            <p:ph idx="1"/>
            <p:extLst>
              <p:ext uri="{D42A27DB-BD31-4B8C-83A1-F6EECF244321}">
                <p14:modId xmlns:p14="http://schemas.microsoft.com/office/powerpoint/2010/main" val="2170608234"/>
              </p:ext>
            </p:extLst>
          </p:nvPr>
        </p:nvGraphicFramePr>
        <p:xfrm>
          <a:off x="457200" y="809625"/>
          <a:ext cx="8232775" cy="5282831"/>
        </p:xfrm>
        <a:graphic>
          <a:graphicData uri="http://schemas.openxmlformats.org/drawingml/2006/table">
            <a:tbl>
              <a:tblPr firstRow="1" bandRow="1">
                <a:tableStyleId>{5C22544A-7EE6-4342-B048-85BDC9FD1C3A}</a:tableStyleId>
              </a:tblPr>
              <a:tblGrid>
                <a:gridCol w="8232775">
                  <a:extLst>
                    <a:ext uri="{9D8B030D-6E8A-4147-A177-3AD203B41FA5}">
                      <a16:colId xmlns:a16="http://schemas.microsoft.com/office/drawing/2014/main" val="627026062"/>
                    </a:ext>
                  </a:extLst>
                </a:gridCol>
              </a:tblGrid>
              <a:tr h="486313">
                <a:tc>
                  <a:txBody>
                    <a:bodyPr/>
                    <a:lstStyle/>
                    <a:p>
                      <a:endParaRPr lang="en-US"/>
                    </a:p>
                  </a:txBody>
                  <a:tcPr/>
                </a:tc>
                <a:extLst>
                  <a:ext uri="{0D108BD9-81ED-4DB2-BD59-A6C34878D82A}">
                    <a16:rowId xmlns:a16="http://schemas.microsoft.com/office/drawing/2014/main" val="1743620254"/>
                  </a:ext>
                </a:extLst>
              </a:tr>
              <a:tr h="4796518">
                <a:tc>
                  <a: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b="0" i="0" u="none" strike="noStrike" dirty="0">
                          <a:solidFill>
                            <a:schemeClr val="tx1"/>
                          </a:solidFill>
                          <a:effectLst/>
                          <a:latin typeface="+mn-lt"/>
                          <a:cs typeface="Calibri" panose="020F0502020204030204" pitchFamily="34" charset="0"/>
                        </a:rPr>
                        <a:t>Signed official notification, on letterhead from the  employer.</a:t>
                      </a:r>
                      <a:endParaRPr lang="en-US" sz="12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endParaRPr lang="en-US" dirty="0"/>
                    </a:p>
                    <a:p>
                      <a:endParaRPr lang="en-US" dirty="0"/>
                    </a:p>
                  </a:txBody>
                  <a:tcPr/>
                </a:tc>
                <a:extLst>
                  <a:ext uri="{0D108BD9-81ED-4DB2-BD59-A6C34878D82A}">
                    <a16:rowId xmlns:a16="http://schemas.microsoft.com/office/drawing/2014/main" val="3990803168"/>
                  </a:ext>
                </a:extLst>
              </a:tr>
            </a:tbl>
          </a:graphicData>
        </a:graphic>
      </p:graphicFrame>
      <p:sp>
        <p:nvSpPr>
          <p:cNvPr id="4" name="Date Placeholder 3">
            <a:extLst>
              <a:ext uri="{FF2B5EF4-FFF2-40B4-BE49-F238E27FC236}">
                <a16:creationId xmlns:a16="http://schemas.microsoft.com/office/drawing/2014/main" id="{CA6709D6-6DB4-4981-AE89-DC9CD08F708F}"/>
              </a:ext>
            </a:extLst>
          </p:cNvPr>
          <p:cNvSpPr>
            <a:spLocks noGrp="1"/>
          </p:cNvSpPr>
          <p:nvPr>
            <p:ph type="dt" sz="half" idx="10"/>
          </p:nvPr>
        </p:nvSpPr>
        <p:spPr/>
        <p:txBody>
          <a:bodyPr/>
          <a:lstStyle/>
          <a:p>
            <a:fld id="{E69CAFA0-919F-994F-AF7B-D31FD0F0A23F}" type="datetime1">
              <a:rPr lang="en-US" smtClean="0"/>
              <a:pPr/>
              <a:t>8/20/2024</a:t>
            </a:fld>
            <a:endParaRPr lang="en-US" dirty="0"/>
          </a:p>
        </p:txBody>
      </p:sp>
      <p:sp>
        <p:nvSpPr>
          <p:cNvPr id="5" name="Footer Placeholder 4">
            <a:extLst>
              <a:ext uri="{FF2B5EF4-FFF2-40B4-BE49-F238E27FC236}">
                <a16:creationId xmlns:a16="http://schemas.microsoft.com/office/drawing/2014/main" id="{DB8899AE-9331-413A-A5F1-E2BE78D04ACD}"/>
              </a:ext>
            </a:extLst>
          </p:cNvPr>
          <p:cNvSpPr>
            <a:spLocks noGrp="1"/>
          </p:cNvSpPr>
          <p:nvPr>
            <p:ph type="ftr" sz="quarter" idx="11"/>
          </p:nvPr>
        </p:nvSpPr>
        <p:spPr/>
        <p:txBody>
          <a:bodyPr/>
          <a:lstStyle/>
          <a:p>
            <a:pPr algn="r"/>
            <a:r>
              <a:rPr lang="en-US"/>
              <a:t>Proprietary and Confidential</a:t>
            </a:r>
            <a:endParaRPr lang="en-US" dirty="0"/>
          </a:p>
        </p:txBody>
      </p:sp>
      <p:sp>
        <p:nvSpPr>
          <p:cNvPr id="6" name="Slide Number Placeholder 5">
            <a:extLst>
              <a:ext uri="{FF2B5EF4-FFF2-40B4-BE49-F238E27FC236}">
                <a16:creationId xmlns:a16="http://schemas.microsoft.com/office/drawing/2014/main" id="{0BCF9C67-F529-4337-8D2E-5D987F7F294B}"/>
              </a:ext>
            </a:extLst>
          </p:cNvPr>
          <p:cNvSpPr>
            <a:spLocks noGrp="1"/>
          </p:cNvSpPr>
          <p:nvPr>
            <p:ph type="sldNum" sz="quarter" idx="12"/>
          </p:nvPr>
        </p:nvSpPr>
        <p:spPr/>
        <p:txBody>
          <a:bodyPr/>
          <a:lstStyle/>
          <a:p>
            <a:fld id="{D3406041-D039-9948-9583-1296FE9D3272}" type="slidenum">
              <a:rPr lang="en-US" smtClean="0"/>
              <a:pPr/>
              <a:t>17</a:t>
            </a:fld>
            <a:endParaRPr lang="en-US" dirty="0"/>
          </a:p>
        </p:txBody>
      </p:sp>
      <p:sp>
        <p:nvSpPr>
          <p:cNvPr id="7" name="Text Placeholder 6">
            <a:extLst>
              <a:ext uri="{FF2B5EF4-FFF2-40B4-BE49-F238E27FC236}">
                <a16:creationId xmlns:a16="http://schemas.microsoft.com/office/drawing/2014/main" id="{2610802E-F453-41A0-B15B-7328E53575F2}"/>
              </a:ext>
            </a:extLst>
          </p:cNvPr>
          <p:cNvSpPr>
            <a:spLocks noGrp="1"/>
          </p:cNvSpPr>
          <p:nvPr>
            <p:ph type="body" sz="quarter" idx="13"/>
          </p:nvPr>
        </p:nvSpPr>
        <p:spPr/>
        <p:txBody>
          <a:bodyPr/>
          <a:lstStyle/>
          <a:p>
            <a:endParaRPr lang="en-US"/>
          </a:p>
        </p:txBody>
      </p:sp>
      <p:pic>
        <p:nvPicPr>
          <p:cNvPr id="10" name="Picture 9">
            <a:extLst>
              <a:ext uri="{FF2B5EF4-FFF2-40B4-BE49-F238E27FC236}">
                <a16:creationId xmlns:a16="http://schemas.microsoft.com/office/drawing/2014/main" id="{0AA43671-0A67-4786-9B13-08D963E927ED}"/>
              </a:ext>
            </a:extLst>
          </p:cNvPr>
          <p:cNvPicPr>
            <a:picLocks noChangeAspect="1"/>
          </p:cNvPicPr>
          <p:nvPr/>
        </p:nvPicPr>
        <p:blipFill>
          <a:blip r:embed="rId2"/>
          <a:stretch>
            <a:fillRect/>
          </a:stretch>
        </p:blipFill>
        <p:spPr>
          <a:xfrm>
            <a:off x="691116" y="1658678"/>
            <a:ext cx="7761768" cy="4284921"/>
          </a:xfrm>
          <a:prstGeom prst="rect">
            <a:avLst/>
          </a:prstGeom>
        </p:spPr>
      </p:pic>
    </p:spTree>
    <p:extLst>
      <p:ext uri="{BB962C8B-B14F-4D97-AF65-F5344CB8AC3E}">
        <p14:creationId xmlns:p14="http://schemas.microsoft.com/office/powerpoint/2010/main" val="13460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Jurisdictional Requirements </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2</a:t>
            </a:fld>
            <a:endParaRPr lang="en-US" dirty="0"/>
          </a:p>
        </p:txBody>
      </p:sp>
      <p:graphicFrame>
        <p:nvGraphicFramePr>
          <p:cNvPr id="10" name="Diagram 9">
            <a:extLst>
              <a:ext uri="{FF2B5EF4-FFF2-40B4-BE49-F238E27FC236}">
                <a16:creationId xmlns:a16="http://schemas.microsoft.com/office/drawing/2014/main" id="{414C8AC8-C639-431F-B351-5108EDA67E71}"/>
              </a:ext>
            </a:extLst>
          </p:cNvPr>
          <p:cNvGraphicFramePr/>
          <p:nvPr>
            <p:extLst>
              <p:ext uri="{D42A27DB-BD31-4B8C-83A1-F6EECF244321}">
                <p14:modId xmlns:p14="http://schemas.microsoft.com/office/powerpoint/2010/main" val="3154853340"/>
              </p:ext>
            </p:extLst>
          </p:nvPr>
        </p:nvGraphicFramePr>
        <p:xfrm>
          <a:off x="457199" y="1787550"/>
          <a:ext cx="7804299" cy="126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1C86DD8-0CBA-4EA9-A16E-BF8302EF46E2}"/>
              </a:ext>
            </a:extLst>
          </p:cNvPr>
          <p:cNvSpPr txBox="1"/>
          <p:nvPr/>
        </p:nvSpPr>
        <p:spPr>
          <a:xfrm>
            <a:off x="331700" y="856452"/>
            <a:ext cx="8530645" cy="461665"/>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For all enrollment changes, either an 834, Change Form OR application is required (see chart).  Additional documentation may also be required (refer to slides 3-12)</a:t>
            </a:r>
          </a:p>
        </p:txBody>
      </p:sp>
      <p:sp>
        <p:nvSpPr>
          <p:cNvPr id="15" name="TextBox 14">
            <a:extLst>
              <a:ext uri="{FF2B5EF4-FFF2-40B4-BE49-F238E27FC236}">
                <a16:creationId xmlns:a16="http://schemas.microsoft.com/office/drawing/2014/main" id="{126882B8-3155-43F3-AC48-74257D03BF35}"/>
              </a:ext>
            </a:extLst>
          </p:cNvPr>
          <p:cNvSpPr txBox="1"/>
          <p:nvPr/>
        </p:nvSpPr>
        <p:spPr>
          <a:xfrm>
            <a:off x="457199" y="1368167"/>
            <a:ext cx="1359668"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MARYLAND</a:t>
            </a:r>
          </a:p>
        </p:txBody>
      </p:sp>
      <p:graphicFrame>
        <p:nvGraphicFramePr>
          <p:cNvPr id="28" name="Diagram 27">
            <a:extLst>
              <a:ext uri="{FF2B5EF4-FFF2-40B4-BE49-F238E27FC236}">
                <a16:creationId xmlns:a16="http://schemas.microsoft.com/office/drawing/2014/main" id="{7024107C-BE67-47DF-A551-A7BA6CC4FC4A}"/>
              </a:ext>
            </a:extLst>
          </p:cNvPr>
          <p:cNvGraphicFramePr/>
          <p:nvPr>
            <p:extLst>
              <p:ext uri="{D42A27DB-BD31-4B8C-83A1-F6EECF244321}">
                <p14:modId xmlns:p14="http://schemas.microsoft.com/office/powerpoint/2010/main" val="3573659396"/>
              </p:ext>
            </p:extLst>
          </p:nvPr>
        </p:nvGraphicFramePr>
        <p:xfrm>
          <a:off x="457199" y="3633294"/>
          <a:ext cx="7804299" cy="12627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TextBox 28">
            <a:extLst>
              <a:ext uri="{FF2B5EF4-FFF2-40B4-BE49-F238E27FC236}">
                <a16:creationId xmlns:a16="http://schemas.microsoft.com/office/drawing/2014/main" id="{7A0DBBFD-9C20-4947-8053-BA3F394175BB}"/>
              </a:ext>
            </a:extLst>
          </p:cNvPr>
          <p:cNvSpPr txBox="1"/>
          <p:nvPr/>
        </p:nvSpPr>
        <p:spPr>
          <a:xfrm>
            <a:off x="457199" y="3213911"/>
            <a:ext cx="1112805"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VIRGINIA</a:t>
            </a:r>
          </a:p>
        </p:txBody>
      </p:sp>
      <p:graphicFrame>
        <p:nvGraphicFramePr>
          <p:cNvPr id="30" name="Diagram 29">
            <a:extLst>
              <a:ext uri="{FF2B5EF4-FFF2-40B4-BE49-F238E27FC236}">
                <a16:creationId xmlns:a16="http://schemas.microsoft.com/office/drawing/2014/main" id="{A37E59FC-D8D4-433E-98A4-F96549E48811}"/>
              </a:ext>
            </a:extLst>
          </p:cNvPr>
          <p:cNvGraphicFramePr/>
          <p:nvPr>
            <p:extLst>
              <p:ext uri="{D42A27DB-BD31-4B8C-83A1-F6EECF244321}">
                <p14:modId xmlns:p14="http://schemas.microsoft.com/office/powerpoint/2010/main" val="3615905756"/>
              </p:ext>
            </p:extLst>
          </p:nvPr>
        </p:nvGraphicFramePr>
        <p:xfrm>
          <a:off x="457199" y="5419396"/>
          <a:ext cx="7804299" cy="9631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1" name="TextBox 30">
            <a:extLst>
              <a:ext uri="{FF2B5EF4-FFF2-40B4-BE49-F238E27FC236}">
                <a16:creationId xmlns:a16="http://schemas.microsoft.com/office/drawing/2014/main" id="{B555F860-E16B-466A-BFAA-A351B55F480A}"/>
              </a:ext>
            </a:extLst>
          </p:cNvPr>
          <p:cNvSpPr txBox="1"/>
          <p:nvPr/>
        </p:nvSpPr>
        <p:spPr>
          <a:xfrm>
            <a:off x="457199" y="5080841"/>
            <a:ext cx="2571858"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DISTRICT OF COLUMBIA</a:t>
            </a:r>
          </a:p>
        </p:txBody>
      </p:sp>
    </p:spTree>
    <p:extLst>
      <p:ext uri="{BB962C8B-B14F-4D97-AF65-F5344CB8AC3E}">
        <p14:creationId xmlns:p14="http://schemas.microsoft.com/office/powerpoint/2010/main" val="184453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3</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115691107"/>
              </p:ext>
            </p:extLst>
          </p:nvPr>
        </p:nvGraphicFramePr>
        <p:xfrm>
          <a:off x="138846" y="1133129"/>
          <a:ext cx="8866309" cy="4968240"/>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0673398"/>
                    </a:ext>
                  </a:extLst>
                </a:gridCol>
                <a:gridCol w="1376267">
                  <a:extLst>
                    <a:ext uri="{9D8B030D-6E8A-4147-A177-3AD203B41FA5}">
                      <a16:colId xmlns:a16="http://schemas.microsoft.com/office/drawing/2014/main" val="2988476452"/>
                    </a:ext>
                  </a:extLst>
                </a:gridCol>
                <a:gridCol w="1564395">
                  <a:extLst>
                    <a:ext uri="{9D8B030D-6E8A-4147-A177-3AD203B41FA5}">
                      <a16:colId xmlns:a16="http://schemas.microsoft.com/office/drawing/2014/main" val="1296052049"/>
                    </a:ext>
                  </a:extLst>
                </a:gridCol>
                <a:gridCol w="1167788">
                  <a:extLst>
                    <a:ext uri="{9D8B030D-6E8A-4147-A177-3AD203B41FA5}">
                      <a16:colId xmlns:a16="http://schemas.microsoft.com/office/drawing/2014/main" val="3704958415"/>
                    </a:ext>
                  </a:extLst>
                </a:gridCol>
                <a:gridCol w="2981088">
                  <a:extLst>
                    <a:ext uri="{9D8B030D-6E8A-4147-A177-3AD203B41FA5}">
                      <a16:colId xmlns:a16="http://schemas.microsoft.com/office/drawing/2014/main" val="3520840567"/>
                    </a:ext>
                  </a:extLst>
                </a:gridCol>
                <a:gridCol w="938995">
                  <a:extLst>
                    <a:ext uri="{9D8B030D-6E8A-4147-A177-3AD203B41FA5}">
                      <a16:colId xmlns:a16="http://schemas.microsoft.com/office/drawing/2014/main" val="1232642160"/>
                    </a:ext>
                  </a:extLst>
                </a:gridCol>
              </a:tblGrid>
              <a:tr h="370840">
                <a:tc gridSpan="2">
                  <a:txBody>
                    <a:bodyPr/>
                    <a:lstStyle/>
                    <a:p>
                      <a:pPr algn="l"/>
                      <a:r>
                        <a:rPr lang="en-US" sz="1050" dirty="0"/>
                        <a:t>Application Question</a:t>
                      </a:r>
                    </a:p>
                  </a:txBody>
                  <a:tcPr/>
                </a:tc>
                <a:tc hMerge="1">
                  <a:txBody>
                    <a:bodyPr/>
                    <a:lstStyle/>
                    <a:p>
                      <a:endParaRPr lang="en-US"/>
                    </a:p>
                  </a:txBody>
                  <a:tcPr/>
                </a:tc>
                <a:tc>
                  <a:txBody>
                    <a:bodyPr/>
                    <a:lstStyle/>
                    <a:p>
                      <a:pPr algn="l"/>
                      <a:r>
                        <a:rPr lang="en-US" sz="1050" dirty="0"/>
                        <a:t>Qualifying Event</a:t>
                      </a:r>
                    </a:p>
                  </a:txBody>
                  <a:tcPr/>
                </a:tc>
                <a:tc>
                  <a:txBody>
                    <a:bodyPr/>
                    <a:lstStyle/>
                    <a:p>
                      <a:pPr algn="l"/>
                      <a:r>
                        <a:rPr lang="en-US" sz="1050" dirty="0"/>
                        <a:t>Required Documentation</a:t>
                      </a:r>
                    </a:p>
                  </a:txBody>
                  <a:tcPr/>
                </a:tc>
                <a:tc>
                  <a:txBody>
                    <a:bodyPr/>
                    <a:lstStyle/>
                    <a:p>
                      <a:pPr algn="l"/>
                      <a:r>
                        <a:rPr lang="en-US" sz="1050" dirty="0"/>
                        <a:t>Documentation Must Be Received Within</a:t>
                      </a:r>
                    </a:p>
                  </a:txBody>
                  <a:tcPr/>
                </a:tc>
                <a:tc>
                  <a:txBody>
                    <a:bodyPr/>
                    <a:lstStyle/>
                    <a:p>
                      <a:pPr algn="l"/>
                      <a:r>
                        <a:rPr lang="en-US" sz="1050" dirty="0"/>
                        <a:t>Base the Effective Date On</a:t>
                      </a:r>
                    </a:p>
                  </a:txBody>
                  <a:tcPr/>
                </a:tc>
                <a:tc>
                  <a:txBody>
                    <a:bodyPr/>
                    <a:lstStyle/>
                    <a:p>
                      <a:pPr algn="l"/>
                      <a:r>
                        <a:rPr lang="en-US" sz="1050" dirty="0"/>
                        <a:t>Additional Information</a:t>
                      </a:r>
                    </a:p>
                  </a:txBody>
                  <a:tcPr/>
                </a:tc>
                <a:extLst>
                  <a:ext uri="{0D108BD9-81ED-4DB2-BD59-A6C34878D82A}">
                    <a16:rowId xmlns:a16="http://schemas.microsoft.com/office/drawing/2014/main" val="181091847"/>
                  </a:ext>
                </a:extLst>
              </a:tr>
              <a:tr h="588190">
                <a:tc>
                  <a:txBody>
                    <a:bodyPr/>
                    <a:lstStyle/>
                    <a:p>
                      <a:pPr algn="l"/>
                      <a:r>
                        <a:rPr lang="en-US" sz="1200" dirty="0">
                          <a:latin typeface="+mn-lt"/>
                        </a:rPr>
                        <a:t>MD #1</a:t>
                      </a:r>
                    </a:p>
                  </a:txBody>
                  <a:tcPr/>
                </a:tc>
                <a:tc>
                  <a:txBody>
                    <a:bodyPr/>
                    <a:lstStyle/>
                    <a:p>
                      <a:pPr algn="l"/>
                      <a:r>
                        <a:rPr lang="en-US" sz="1200" dirty="0">
                          <a:latin typeface="+mn-lt"/>
                        </a:rPr>
                        <a:t>VA #1</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Marriage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Copy of marriage certificate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2712713707"/>
                  </a:ext>
                </a:extLst>
              </a:tr>
              <a:tr h="647343">
                <a:tc>
                  <a:txBody>
                    <a:bodyPr/>
                    <a:lstStyle/>
                    <a:p>
                      <a:pPr algn="l"/>
                      <a:r>
                        <a:rPr lang="en-US" sz="1200" dirty="0">
                          <a:latin typeface="+mn-lt"/>
                        </a:rPr>
                        <a:t>MD #1</a:t>
                      </a:r>
                    </a:p>
                  </a:txBody>
                  <a:tcPr/>
                </a:tc>
                <a:tc>
                  <a:txBody>
                    <a:bodyPr/>
                    <a:lstStyle/>
                    <a:p>
                      <a:pPr algn="l"/>
                      <a:r>
                        <a:rPr lang="en-US" sz="1200" dirty="0">
                          <a:latin typeface="+mn-lt"/>
                        </a:rPr>
                        <a:t>VA #1</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Domestic Partnership</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Proof of shared residency (Examples: Utility Bill, Drivers License, Government Issued ID with Address, Mortgage/ Lease Agreement)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2995565588"/>
                  </a:ext>
                </a:extLst>
              </a:tr>
              <a:tr h="370840">
                <a:tc>
                  <a:txBody>
                    <a:bodyPr/>
                    <a:lstStyle/>
                    <a:p>
                      <a:pPr algn="l"/>
                      <a:r>
                        <a:rPr lang="en-US" sz="1200" dirty="0">
                          <a:latin typeface="+mn-lt"/>
                        </a:rPr>
                        <a:t>MD #1</a:t>
                      </a:r>
                    </a:p>
                  </a:txBody>
                  <a:tcPr/>
                </a:tc>
                <a:tc>
                  <a:txBody>
                    <a:bodyPr/>
                    <a:lstStyle/>
                    <a:p>
                      <a:pPr algn="l"/>
                      <a:r>
                        <a:rPr lang="en-US" sz="1200" dirty="0">
                          <a:latin typeface="+mn-lt"/>
                        </a:rPr>
                        <a:t>VA #1</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Birth</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Copy of birth certificate OR vital statistic submission letter on hospital letterhead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 ***Based on date of birth of newborn</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marL="0" marR="0" lvl="0" indent="0" algn="l" defTabSz="457109"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Calibri" panose="020F0502020204030204" pitchFamily="34" charset="0"/>
                        </a:rPr>
                        <a:t>May elect an effective date of the first of the following month </a:t>
                      </a:r>
                    </a:p>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350520190"/>
                  </a:ext>
                </a:extLst>
              </a:tr>
              <a:tr h="370840">
                <a:tc>
                  <a:txBody>
                    <a:bodyPr/>
                    <a:lstStyle/>
                    <a:p>
                      <a:pPr algn="l"/>
                      <a:r>
                        <a:rPr lang="en-US" sz="1200" dirty="0">
                          <a:latin typeface="+mn-lt"/>
                        </a:rPr>
                        <a:t>MD #1</a:t>
                      </a:r>
                    </a:p>
                  </a:txBody>
                  <a:tcPr/>
                </a:tc>
                <a:tc>
                  <a:txBody>
                    <a:bodyPr/>
                    <a:lstStyle/>
                    <a:p>
                      <a:pPr algn="l"/>
                      <a:r>
                        <a:rPr lang="en-US" sz="1100" dirty="0">
                          <a:latin typeface="+mn-lt"/>
                        </a:rPr>
                        <a:t>N/A</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Adoption, or being granted court appointed testamentary, child support order of a child or court order of a child or qualified dependent.</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Appropriate legal documentation provided by the courts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***Based on date of Adoption /Grant of Court / Testamentary</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marL="0" marR="0" lvl="0" indent="0" algn="just" defTabSz="457109"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Calibri" panose="020F0502020204030204" pitchFamily="34" charset="0"/>
                        </a:rPr>
                        <a:t>May elect an effective date of the first of the following month </a:t>
                      </a:r>
                    </a:p>
                    <a:p>
                      <a:pPr algn="just"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p>
                      <a:pPr algn="just"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p>
                      <a:pPr algn="just"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23740290"/>
                  </a:ext>
                </a:extLst>
              </a:tr>
            </a:tbl>
          </a:graphicData>
        </a:graphic>
      </p:graphicFrame>
    </p:spTree>
    <p:extLst>
      <p:ext uri="{BB962C8B-B14F-4D97-AF65-F5344CB8AC3E}">
        <p14:creationId xmlns:p14="http://schemas.microsoft.com/office/powerpoint/2010/main" val="298533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4</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3557358710"/>
              </p:ext>
            </p:extLst>
          </p:nvPr>
        </p:nvGraphicFramePr>
        <p:xfrm>
          <a:off x="138846" y="1032440"/>
          <a:ext cx="8866309" cy="4625340"/>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358447">
                  <a:extLst>
                    <a:ext uri="{9D8B030D-6E8A-4147-A177-3AD203B41FA5}">
                      <a16:colId xmlns:a16="http://schemas.microsoft.com/office/drawing/2014/main" val="1296052049"/>
                    </a:ext>
                  </a:extLst>
                </a:gridCol>
                <a:gridCol w="967409">
                  <a:extLst>
                    <a:ext uri="{9D8B030D-6E8A-4147-A177-3AD203B41FA5}">
                      <a16:colId xmlns:a16="http://schemas.microsoft.com/office/drawing/2014/main" val="3704958415"/>
                    </a:ext>
                  </a:extLst>
                </a:gridCol>
                <a:gridCol w="2107298">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517181">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a:txBody>
                    <a:bodyPr/>
                    <a:lstStyle/>
                    <a:p>
                      <a:r>
                        <a:rPr lang="en-US" sz="1100" dirty="0">
                          <a:latin typeface="+mn-lt"/>
                        </a:rPr>
                        <a:t>N/A</a:t>
                      </a:r>
                    </a:p>
                  </a:txBody>
                  <a:tcPr/>
                </a:tc>
                <a:tc>
                  <a:txBody>
                    <a:bodyPr/>
                    <a:lstStyle/>
                    <a:p>
                      <a:r>
                        <a:rPr lang="en-US" sz="1200" dirty="0">
                          <a:latin typeface="+mn-lt"/>
                        </a:rPr>
                        <a:t>VA #1</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Adopted or been granted court-appointed testamentary of a child or qualified dependent. </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Appropriate legal documentation provided by the courts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***Based on date of Adoption /Grant of Court / Testamentary</a:t>
                      </a:r>
                    </a:p>
                  </a:txBody>
                  <a:tcPr marL="9525" marR="9525" marT="9525" marB="0"/>
                </a:tc>
                <a:tc>
                  <a:txBody>
                    <a:bodyPr/>
                    <a:lstStyle/>
                    <a:p>
                      <a:pPr marL="0" marR="0" lvl="0" indent="0" algn="just" defTabSz="457109"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Calibri" panose="020F0502020204030204" pitchFamily="34" charset="0"/>
                        </a:rPr>
                        <a:t>May elect an effective date of the first of the following month. </a:t>
                      </a:r>
                    </a:p>
                    <a:p>
                      <a:pPr algn="just"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712713707"/>
                  </a:ext>
                </a:extLst>
              </a:tr>
              <a:tr h="370840">
                <a:tc>
                  <a:txBody>
                    <a:bodyPr/>
                    <a:lstStyle/>
                    <a:p>
                      <a:r>
                        <a:rPr lang="en-US" sz="1200" dirty="0">
                          <a:latin typeface="+mn-lt"/>
                        </a:rPr>
                        <a:t>MD #1</a:t>
                      </a:r>
                    </a:p>
                  </a:txBody>
                  <a:tcPr/>
                </a:tc>
                <a:tc>
                  <a:txBody>
                    <a:bodyPr/>
                    <a:lstStyle/>
                    <a:p>
                      <a:r>
                        <a:rPr lang="en-US" sz="1100" dirty="0">
                          <a:latin typeface="+mn-lt"/>
                        </a:rPr>
                        <a:t>N/A</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had a child placed with you as a foster child by an accredited foster child agency. </a:t>
                      </a:r>
                      <a:br>
                        <a:rPr lang="en-US" sz="1100" b="0" i="0" u="none" strike="noStrike" dirty="0">
                          <a:solidFill>
                            <a:srgbClr val="000000"/>
                          </a:solidFill>
                          <a:effectLst/>
                          <a:latin typeface="Calibri" panose="020F0502020204030204" pitchFamily="34" charset="0"/>
                          <a:cs typeface="Calibri" panose="020F0502020204030204" pitchFamily="34" charset="0"/>
                        </a:rPr>
                      </a:br>
                      <a:r>
                        <a:rPr lang="en-US" sz="1100" b="0" i="0" u="none" strike="noStrike" dirty="0">
                          <a:solidFill>
                            <a:srgbClr val="000000"/>
                          </a:solidFill>
                          <a:effectLst/>
                          <a:latin typeface="Calibri" panose="020F0502020204030204" pitchFamily="34" charset="0"/>
                          <a:cs typeface="Calibri" panose="020F0502020204030204" pitchFamily="34" charset="0"/>
                        </a:rPr>
                        <a:t>NOTE: The foster child is not eligible for coverage.</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Court or agency documentation with the child's name and date of placement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***Based on date of placement.  Member can request the first of the following month.</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May elect an effective date of the first of the following month.</a:t>
                      </a:r>
                    </a:p>
                  </a:txBody>
                  <a:tcPr marL="9525" marR="9525" marT="9525" marB="0"/>
                </a:tc>
                <a:extLst>
                  <a:ext uri="{0D108BD9-81ED-4DB2-BD59-A6C34878D82A}">
                    <a16:rowId xmlns:a16="http://schemas.microsoft.com/office/drawing/2014/main" val="1911437621"/>
                  </a:ext>
                </a:extLst>
              </a:tr>
              <a:tr h="370840">
                <a:tc>
                  <a:txBody>
                    <a:bodyPr/>
                    <a:lstStyle/>
                    <a:p>
                      <a:r>
                        <a:rPr lang="en-US" sz="1200" dirty="0">
                          <a:latin typeface="+mn-lt"/>
                        </a:rPr>
                        <a:t>MD #2</a:t>
                      </a:r>
                    </a:p>
                  </a:txBody>
                  <a:tcPr/>
                </a:tc>
                <a:tc>
                  <a:txBody>
                    <a:bodyPr/>
                    <a:lstStyle/>
                    <a:p>
                      <a:r>
                        <a:rPr lang="en-US" sz="1200" dirty="0">
                          <a:latin typeface="+mn-lt"/>
                        </a:rPr>
                        <a:t>VA #2</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experienced an error in enrollment by the Health Insurance Marketplace in Virginia/Maryland Health Connection or by the Department of Health and Human Services?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Documentation from the appropriate Exchange that member is eligible due to this reason.</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Date of the event that triggered the LOEP as defined in the documentation. </a:t>
                      </a:r>
                    </a:p>
                  </a:txBody>
                  <a:tcPr marL="9525" marR="9525" marT="9525" marB="0"/>
                </a:tc>
                <a:tc>
                  <a:txBody>
                    <a:bodyPr/>
                    <a:lstStyle/>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3238064242"/>
                  </a:ext>
                </a:extLst>
              </a:tr>
              <a:tr h="370840">
                <a:tc>
                  <a:txBody>
                    <a:bodyPr/>
                    <a:lstStyle/>
                    <a:p>
                      <a:r>
                        <a:rPr lang="en-US" sz="1200" dirty="0">
                          <a:latin typeface="+mn-lt"/>
                        </a:rPr>
                        <a:t>MD #2</a:t>
                      </a:r>
                    </a:p>
                  </a:txBody>
                  <a:tcPr/>
                </a:tc>
                <a:tc>
                  <a:txBody>
                    <a:bodyPr/>
                    <a:lstStyle/>
                    <a:p>
                      <a:r>
                        <a:rPr lang="en-US" sz="1200" dirty="0">
                          <a:latin typeface="+mn-lt"/>
                        </a:rPr>
                        <a:t>See VA #7 </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experienced an error in enrollment or subsidy eligibility due to the misconduct of a non-Exchange entity.  Misconduct includes failure to comply with applicable standards under state or federal law.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Documentation from the appropriate Exchange that member is eligible due to this reason.</a:t>
                      </a:r>
                    </a:p>
                  </a:txBody>
                  <a:tcPr marL="9525" marR="9525" marT="9525" marB="0"/>
                </a:tc>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Date of the event that triggered the LOEP as defined in the documentation. </a:t>
                      </a:r>
                    </a:p>
                  </a:txBody>
                  <a:tcPr marL="9525" marR="9525" marT="9525" marB="0"/>
                </a:tc>
                <a:tc>
                  <a:txBody>
                    <a:bodyPr/>
                    <a:lstStyle/>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907592007"/>
                  </a:ext>
                </a:extLst>
              </a:tr>
            </a:tbl>
          </a:graphicData>
        </a:graphic>
      </p:graphicFrame>
    </p:spTree>
    <p:extLst>
      <p:ext uri="{BB962C8B-B14F-4D97-AF65-F5344CB8AC3E}">
        <p14:creationId xmlns:p14="http://schemas.microsoft.com/office/powerpoint/2010/main" val="291074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5</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998263834"/>
              </p:ext>
            </p:extLst>
          </p:nvPr>
        </p:nvGraphicFramePr>
        <p:xfrm>
          <a:off x="138846" y="901148"/>
          <a:ext cx="8866309" cy="5129968"/>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22927">
                  <a:extLst>
                    <a:ext uri="{9D8B030D-6E8A-4147-A177-3AD203B41FA5}">
                      <a16:colId xmlns:a16="http://schemas.microsoft.com/office/drawing/2014/main" val="3762565857"/>
                    </a:ext>
                  </a:extLst>
                </a:gridCol>
                <a:gridCol w="2113622">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584638">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758081">
                <a:tc>
                  <a:txBody>
                    <a:bodyPr/>
                    <a:lstStyle/>
                    <a:p>
                      <a:pPr algn="ctr" fontAlgn="ctr"/>
                      <a:r>
                        <a:rPr lang="en-US" sz="1100" b="0" i="0" u="none" strike="noStrike" dirty="0">
                          <a:solidFill>
                            <a:srgbClr val="000000"/>
                          </a:solidFill>
                          <a:effectLst/>
                          <a:latin typeface="Calibri" panose="020F0502020204030204" pitchFamily="34" charset="0"/>
                        </a:rPr>
                        <a:t>MD </a:t>
                      </a:r>
                    </a:p>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a:t>
                      </a:r>
                    </a:p>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enrolled in a qualified health plan in which the plan substantially violated a material provision of its contract.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Signed statement on  letterhead from appropriate carrier(example Employer, Health Plan Provider/Plan Administrator</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Date of the event that triggered the LOEP as defined in the documentation. </a:t>
                      </a:r>
                    </a:p>
                  </a:txBody>
                  <a:tcPr marL="9525" marR="9525" marT="9525" marB="0"/>
                </a:tc>
                <a:tc>
                  <a:txBody>
                    <a:bodyPr/>
                    <a:lstStyle/>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748173799"/>
                  </a:ext>
                </a:extLst>
              </a:tr>
              <a:tr h="758081">
                <a:tc>
                  <a:txBody>
                    <a:bodyPr/>
                    <a:lstStyle/>
                    <a:p>
                      <a:pPr algn="ctr" fontAlgn="ctr"/>
                      <a:r>
                        <a:rPr lang="en-US" sz="1100" b="0" i="0" u="none" strike="noStrike" dirty="0">
                          <a:solidFill>
                            <a:srgbClr val="000000"/>
                          </a:solidFill>
                          <a:effectLst/>
                          <a:latin typeface="Calibri" panose="020F0502020204030204" pitchFamily="34" charset="0"/>
                        </a:rPr>
                        <a:t>MD  #2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a:t>
                      </a:r>
                    </a:p>
                    <a:p>
                      <a:pPr algn="ctr" fontAlgn="ctr"/>
                      <a:r>
                        <a:rPr lang="en-US" sz="1100" b="0" i="0" u="none" strike="noStrike" dirty="0">
                          <a:solidFill>
                            <a:srgbClr val="000000"/>
                          </a:solidFill>
                          <a:effectLst/>
                          <a:latin typeface="Calibri" panose="020F0502020204030204" pitchFamily="34" charset="0"/>
                        </a:rPr>
                        <a:t> #2</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or your dependents become newly eligible or ineligible for subsidies</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Notice or other statement from relevant Exchange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**When both the application and documentation is be received  the 1st through the 20th of the month, then the effective date will be the 1st of the following month.  If the application and documentation are received the 21st of the month or after, the effective date will be the 1st of the second month.   Example: If both the application and documentation are received 5/8 effective date will be 6/1.  If both received by 5/27 effective date will be 7/1.</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712713707"/>
                  </a:ext>
                </a:extLst>
              </a:tr>
            </a:tbl>
          </a:graphicData>
        </a:graphic>
      </p:graphicFrame>
    </p:spTree>
    <p:extLst>
      <p:ext uri="{BB962C8B-B14F-4D97-AF65-F5344CB8AC3E}">
        <p14:creationId xmlns:p14="http://schemas.microsoft.com/office/powerpoint/2010/main" val="277522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6</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935826298"/>
              </p:ext>
            </p:extLst>
          </p:nvPr>
        </p:nvGraphicFramePr>
        <p:xfrm>
          <a:off x="138846" y="1032440"/>
          <a:ext cx="8866309" cy="5619750"/>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755085">
                  <a:extLst>
                    <a:ext uri="{9D8B030D-6E8A-4147-A177-3AD203B41FA5}">
                      <a16:colId xmlns:a16="http://schemas.microsoft.com/office/drawing/2014/main" val="3520840567"/>
                    </a:ext>
                  </a:extLst>
                </a:gridCol>
                <a:gridCol w="1366105">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2151907">
                <a:tc>
                  <a:txBody>
                    <a:bodyPr/>
                    <a:lstStyle/>
                    <a:p>
                      <a:pPr algn="ctr" fontAlgn="ctr"/>
                      <a:r>
                        <a:rPr lang="en-US" sz="1100" b="0" i="0" u="none" strike="noStrike" dirty="0">
                          <a:solidFill>
                            <a:srgbClr val="000000"/>
                          </a:solidFill>
                          <a:effectLst/>
                          <a:latin typeface="Calibri" panose="020F0502020204030204" pitchFamily="34" charset="0"/>
                        </a:rPr>
                        <a:t>MD  #2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#2</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have been released from a prison term resulting from a criminal conviction</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Official prison release notice on letterhead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**When both the application and documentation is be received  the 1st through the 20th of the month, then the effective date will be the 1st of the following month.  If the application and documentation are received the 21st of the month or after, the effective date will be the 1st of the second month.   Example: If both the application and documentation are received 5/8 effective date will be 6/1.  If both received by 5/27 effective date will be 7/1.</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271271370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#2</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lost a dependent, or are no longer considered a dependent, due to divorce, legal separation or death</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If a current CF Member copy of divorce decree, legal separation  papers or death certificate or working death certificate.</a:t>
                      </a:r>
                    </a:p>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If coming from another carrier - official termination letter from previous carrier or employer on letterhead, copy of divorce decree or legal separation papers.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prior to event and 60 days post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1911437621"/>
                  </a:ext>
                </a:extLst>
              </a:tr>
            </a:tbl>
          </a:graphicData>
        </a:graphic>
      </p:graphicFrame>
    </p:spTree>
    <p:extLst>
      <p:ext uri="{BB962C8B-B14F-4D97-AF65-F5344CB8AC3E}">
        <p14:creationId xmlns:p14="http://schemas.microsoft.com/office/powerpoint/2010/main" val="293127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7</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130990585"/>
              </p:ext>
            </p:extLst>
          </p:nvPr>
        </p:nvGraphicFramePr>
        <p:xfrm>
          <a:off x="138846" y="1032440"/>
          <a:ext cx="8866309" cy="4949190"/>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#3</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#3</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An individual or family has been covered under a non-calendar year group health plan or individual health insurance policy and are you within 60 days prior to or within 60 days after your policy renewal date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Member renewal notice or other statement from carrier on company letterhead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prior to event and 60 days post event</a:t>
                      </a:r>
                    </a:p>
                  </a:txBody>
                  <a:tcPr marL="9525" marR="9525" marT="9525" marB="0"/>
                </a:tc>
                <a:tc>
                  <a:txBody>
                    <a:bodyPr/>
                    <a:lstStyle/>
                    <a:p>
                      <a:pPr algn="l" fontAlgn="t"/>
                      <a:r>
                        <a:rPr lang="en-US" sz="1100" b="0" kern="120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271271370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#4</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Your coverage through an employer-sponsored or has your coverage through an employer-sponsored plan has been: discontinued, no longer provide minimum value (plan covers less than 60% actuarial value), or is unaffordable (employee contribution to plan premium of self-only coverage exceeds 9.5% of employee's household income)?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Had to have happened after the purchase - became unaffordable.   Documentation includes a letter from their employer on letterhead with the employee annual premium contribution AND a letter from the employee with their annual household income.  EAB will mail member templates for both letters.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prior or 60 days post event (event being the day the subscriber's responsible amount changes)</a:t>
                      </a:r>
                    </a:p>
                  </a:txBody>
                  <a:tcPr marL="9525" marR="9525" marT="9525" marB="0"/>
                </a:tc>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Calibri" panose="020F0502020204030204" pitchFamily="34" charset="0"/>
                          <a:ea typeface="+mn-ea"/>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1911437621"/>
                  </a:ext>
                </a:extLst>
              </a:tr>
            </a:tbl>
          </a:graphicData>
        </a:graphic>
      </p:graphicFrame>
    </p:spTree>
    <p:extLst>
      <p:ext uri="{BB962C8B-B14F-4D97-AF65-F5344CB8AC3E}">
        <p14:creationId xmlns:p14="http://schemas.microsoft.com/office/powerpoint/2010/main" val="336829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8</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1481747288"/>
              </p:ext>
            </p:extLst>
          </p:nvPr>
        </p:nvGraphicFramePr>
        <p:xfrm>
          <a:off x="138846" y="1032440"/>
          <a:ext cx="8866309" cy="546163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1938856">
                  <a:extLst>
                    <a:ext uri="{9D8B030D-6E8A-4147-A177-3AD203B41FA5}">
                      <a16:colId xmlns:a16="http://schemas.microsoft.com/office/drawing/2014/main" val="2988476452"/>
                    </a:ext>
                  </a:extLst>
                </a:gridCol>
                <a:gridCol w="1656523">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948070">
                  <a:extLst>
                    <a:ext uri="{9D8B030D-6E8A-4147-A177-3AD203B41FA5}">
                      <a16:colId xmlns:a16="http://schemas.microsoft.com/office/drawing/2014/main" val="3520840567"/>
                    </a:ext>
                  </a:extLst>
                </a:gridCol>
                <a:gridCol w="1173120">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#5</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You terminated employment and refused COBRA coverage, or have you completed the full term of your COBRA coverage?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Official termination notice from applicable insurance program or employer on letterhead, including reason for termination</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60 Days prior to event and 60 days post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a:t>
                      </a:r>
                    </a:p>
                    <a:p>
                      <a:pPr algn="l" fontAlgn="t"/>
                      <a:r>
                        <a:rPr lang="en-US" sz="1100" b="0" i="0" u="none" strike="noStrike" dirty="0">
                          <a:solidFill>
                            <a:srgbClr val="000000"/>
                          </a:solidFill>
                          <a:effectLst/>
                          <a:latin typeface="Calibri" panose="020F0502020204030204" pitchFamily="34" charset="0"/>
                        </a:rPr>
                        <a:t> </a:t>
                      </a: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271271370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#6</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You will lose or have lost minimum essential coverage</a:t>
                      </a:r>
                      <a:br>
                        <a:rPr lang="en-US" sz="1100" b="0" i="0" u="none" strike="noStrike" dirty="0">
                          <a:solidFill>
                            <a:srgbClr val="000000"/>
                          </a:solidFill>
                          <a:effectLst/>
                          <a:latin typeface="Calibri" panose="020F0502020204030204" pitchFamily="34" charset="0"/>
                        </a:rPr>
                      </a:b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Not including failure to pay premiums or rescissions.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Official termination notice from applicable insurance program or employer on letterhead, including reason for loss of coverage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60 Days prior to event and 60 days post event</a:t>
                      </a:r>
                    </a:p>
                  </a:txBody>
                  <a:tcPr marL="9525" marR="9525" marT="9525" marB="0"/>
                </a:tc>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*Effective on first day of the following month after both application and supporting documents are received.  (Example: If application is received  on Jan 12th and supporting documentation is received on Feb 11th then effective date will be March 1st) </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Dependents aging off Tricare at age 23 can also use this category for a LOEP.  The application for Identification Card/Deers Enrollment serves as proof for the LOEP.</a:t>
                      </a:r>
                    </a:p>
                  </a:txBody>
                  <a:tcPr marL="9525" marR="9525" marT="9525" marB="0"/>
                </a:tc>
                <a:extLst>
                  <a:ext uri="{0D108BD9-81ED-4DB2-BD59-A6C34878D82A}">
                    <a16:rowId xmlns:a16="http://schemas.microsoft.com/office/drawing/2014/main" val="1911437621"/>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a:t>
                      </a:r>
                    </a:p>
                    <a:p>
                      <a:pPr algn="ctr" fontAlgn="ctr"/>
                      <a:r>
                        <a:rPr lang="en-US" sz="1100" b="0" i="0" u="none" strike="noStrike" dirty="0">
                          <a:solidFill>
                            <a:srgbClr val="000000"/>
                          </a:solidFill>
                          <a:effectLst/>
                          <a:latin typeface="Calibri" panose="020F0502020204030204" pitchFamily="34" charset="0"/>
                        </a:rPr>
                        <a:t> #6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N/A</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You will lose or have lost your state-sponsored pregnancy or medically needy coverage through Medicaid.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Official termination notice of state sponsored pregnancy or medically needy coverage from the entity that had provided the coverage.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60 Days prior to event and 60 days post event</a:t>
                      </a:r>
                    </a:p>
                  </a:txBody>
                  <a:tcPr marL="9525" marR="9525" marT="9525" marB="0"/>
                </a:tc>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3238064242"/>
                  </a:ext>
                </a:extLst>
              </a:tr>
            </a:tbl>
          </a:graphicData>
        </a:graphic>
      </p:graphicFrame>
    </p:spTree>
    <p:extLst>
      <p:ext uri="{BB962C8B-B14F-4D97-AF65-F5344CB8AC3E}">
        <p14:creationId xmlns:p14="http://schemas.microsoft.com/office/powerpoint/2010/main" val="351770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8/20/2024</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9</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1864871900"/>
              </p:ext>
            </p:extLst>
          </p:nvPr>
        </p:nvGraphicFramePr>
        <p:xfrm>
          <a:off x="138847" y="1032440"/>
          <a:ext cx="8848996" cy="5612130"/>
        </p:xfrm>
        <a:graphic>
          <a:graphicData uri="http://schemas.openxmlformats.org/drawingml/2006/table">
            <a:tbl>
              <a:tblPr firstRow="1" bandRow="1">
                <a:tableStyleId>{5C22544A-7EE6-4342-B048-85BDC9FD1C3A}</a:tableStyleId>
              </a:tblPr>
              <a:tblGrid>
                <a:gridCol w="392360">
                  <a:extLst>
                    <a:ext uri="{9D8B030D-6E8A-4147-A177-3AD203B41FA5}">
                      <a16:colId xmlns:a16="http://schemas.microsoft.com/office/drawing/2014/main" val="1649454759"/>
                    </a:ext>
                  </a:extLst>
                </a:gridCol>
                <a:gridCol w="436202">
                  <a:extLst>
                    <a:ext uri="{9D8B030D-6E8A-4147-A177-3AD203B41FA5}">
                      <a16:colId xmlns:a16="http://schemas.microsoft.com/office/drawing/2014/main" val="3762565857"/>
                    </a:ext>
                  </a:extLst>
                </a:gridCol>
                <a:gridCol w="2027582">
                  <a:extLst>
                    <a:ext uri="{9D8B030D-6E8A-4147-A177-3AD203B41FA5}">
                      <a16:colId xmlns:a16="http://schemas.microsoft.com/office/drawing/2014/main" val="2988476452"/>
                    </a:ext>
                  </a:extLst>
                </a:gridCol>
                <a:gridCol w="1840444">
                  <a:extLst>
                    <a:ext uri="{9D8B030D-6E8A-4147-A177-3AD203B41FA5}">
                      <a16:colId xmlns:a16="http://schemas.microsoft.com/office/drawing/2014/main" val="1296052049"/>
                    </a:ext>
                  </a:extLst>
                </a:gridCol>
                <a:gridCol w="1048530">
                  <a:extLst>
                    <a:ext uri="{9D8B030D-6E8A-4147-A177-3AD203B41FA5}">
                      <a16:colId xmlns:a16="http://schemas.microsoft.com/office/drawing/2014/main" val="3704958415"/>
                    </a:ext>
                  </a:extLst>
                </a:gridCol>
                <a:gridCol w="1719742">
                  <a:extLst>
                    <a:ext uri="{9D8B030D-6E8A-4147-A177-3AD203B41FA5}">
                      <a16:colId xmlns:a16="http://schemas.microsoft.com/office/drawing/2014/main" val="3520840567"/>
                    </a:ext>
                  </a:extLst>
                </a:gridCol>
                <a:gridCol w="1384136">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a:txBody>
                    <a:bodyPr/>
                    <a:lstStyle/>
                    <a:p>
                      <a:pPr algn="ctr" fontAlgn="ctr"/>
                      <a:r>
                        <a:rPr lang="en-US" sz="1100" b="0" i="0" u="none" strike="noStrike" dirty="0">
                          <a:solidFill>
                            <a:srgbClr val="000000"/>
                          </a:solidFill>
                          <a:effectLst/>
                          <a:latin typeface="Calibri" panose="020F0502020204030204" pitchFamily="34" charset="0"/>
                        </a:rPr>
                        <a:t>See above #2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a:t>
                      </a:r>
                    </a:p>
                    <a:p>
                      <a:pPr algn="ctr" fontAlgn="ctr"/>
                      <a:r>
                        <a:rPr lang="en-US" sz="1100" b="0" i="0" u="none" strike="noStrike" dirty="0">
                          <a:solidFill>
                            <a:srgbClr val="000000"/>
                          </a:solidFill>
                          <a:effectLst/>
                          <a:latin typeface="Calibri" panose="020F0502020204030204" pitchFamily="34" charset="0"/>
                        </a:rPr>
                        <a:t> #7</a:t>
                      </a:r>
                    </a:p>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experienced an error in enrollment or subsidy eligibility due to the misconduct of a non-Exchange entity.  Misconduct includes failure to comply with applicable standards under state or federal law.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Documentation from the appropriate Exchange that member is eligible due to this reason.</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Calibri" panose="020F0502020204030204" pitchFamily="34" charset="0"/>
                        </a:rPr>
                        <a:t>Date of the event that triggered the LOEP as defined in the documentation. </a:t>
                      </a: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911437621"/>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#7</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N/A</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gained access to new Qualified Health Plan as a result of a permanent move, to or within MD and for one or more days during the 60 days preceding the move, you either: had other minimum essential coverage or you were residing in a foreign country or in a United States territory.</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Proof of old and new residency (leases or mortgages, utility bills, driver's licenses, bank statements, other government documents)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For children going on a child-only policy, needed documentation can be a school record, a learner's permit, a school ID or anything that shows where the child was and the new school that they will be attending.  </a:t>
                      </a:r>
                    </a:p>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If a member is moving within the CF service area, look at the QHPs available for purchase based on the old and new address.  If the available QHPs are exactly the same at both addresses, then the member does not qualify for an LOEP on the basis of the move.</a:t>
                      </a:r>
                    </a:p>
                  </a:txBody>
                  <a:tcPr marL="9525" marR="9525" marT="9525" marB="0"/>
                </a:tc>
                <a:extLst>
                  <a:ext uri="{0D108BD9-81ED-4DB2-BD59-A6C34878D82A}">
                    <a16:rowId xmlns:a16="http://schemas.microsoft.com/office/drawing/2014/main" val="3238064242"/>
                  </a:ext>
                </a:extLst>
              </a:tr>
            </a:tbl>
          </a:graphicData>
        </a:graphic>
      </p:graphicFrame>
    </p:spTree>
    <p:extLst>
      <p:ext uri="{BB962C8B-B14F-4D97-AF65-F5344CB8AC3E}">
        <p14:creationId xmlns:p14="http://schemas.microsoft.com/office/powerpoint/2010/main" val="2723349857"/>
      </p:ext>
    </p:extLst>
  </p:cSld>
  <p:clrMapOvr>
    <a:masterClrMapping/>
  </p:clrMapOvr>
</p:sld>
</file>

<file path=ppt/theme/theme1.xml><?xml version="1.0" encoding="utf-8"?>
<a:theme xmlns:a="http://schemas.openxmlformats.org/drawingml/2006/main" name="CF4X3Theme">
  <a:themeElements>
    <a:clrScheme name="CF Palette 2017">
      <a:dk1>
        <a:srgbClr val="303030"/>
      </a:dk1>
      <a:lt1>
        <a:srgbClr val="FFFFFF"/>
      </a:lt1>
      <a:dk2>
        <a:srgbClr val="003359"/>
      </a:dk2>
      <a:lt2>
        <a:srgbClr val="BED6DB"/>
      </a:lt2>
      <a:accent1>
        <a:srgbClr val="0099CC"/>
      </a:accent1>
      <a:accent2>
        <a:srgbClr val="8FCAE7"/>
      </a:accent2>
      <a:accent3>
        <a:srgbClr val="A02741"/>
      </a:accent3>
      <a:accent4>
        <a:srgbClr val="E97200"/>
      </a:accent4>
      <a:accent5>
        <a:srgbClr val="84387B"/>
      </a:accent5>
      <a:accent6>
        <a:srgbClr val="009382"/>
      </a:accent6>
      <a:hlink>
        <a:srgbClr val="005172"/>
      </a:hlink>
      <a:folHlink>
        <a:srgbClr val="3030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F4X3Theme" id="{7F2E00D2-7A10-B64E-83B1-3F20D99B3DDC}" vid="{D001A088-3E6F-2245-8A29-2EE90CD2A2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F9F1F8FBCE8748A50E8B63E3538283" ma:contentTypeVersion="6" ma:contentTypeDescription="Create a new document." ma:contentTypeScope="" ma:versionID="26edb713ace86781e67798ab8c7156e8">
  <xsd:schema xmlns:xsd="http://www.w3.org/2001/XMLSchema" xmlns:xs="http://www.w3.org/2001/XMLSchema" xmlns:p="http://schemas.microsoft.com/office/2006/metadata/properties" xmlns:ns2="96d7a9cc-2a31-4aec-942f-b1038569ed3a" xmlns:ns3="210c4f02-510a-4153-9665-9e99c6dc576e" targetNamespace="http://schemas.microsoft.com/office/2006/metadata/properties" ma:root="true" ma:fieldsID="c614895411df38516c18d4440f3a5bd5" ns2:_="" ns3:_="">
    <xsd:import namespace="96d7a9cc-2a31-4aec-942f-b1038569ed3a"/>
    <xsd:import namespace="210c4f02-510a-4153-9665-9e99c6dc576e"/>
    <xsd:element name="properties">
      <xsd:complexType>
        <xsd:sequence>
          <xsd:element name="documentManagement">
            <xsd:complexType>
              <xsd:all>
                <xsd:element ref="ns2:Project_x0020_Year" minOccurs="0"/>
                <xsd:element ref="ns2:Portfolio_x0020_Category" minOccurs="0"/>
                <xsd:element ref="ns2:P0000000000000000000000000000002" minOccurs="0"/>
                <xsd:element ref="ns2:S0000000000000000000000000000002"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7a9cc-2a31-4aec-942f-b1038569ed3a" elementFormDefault="qualified">
    <xsd:import namespace="http://schemas.microsoft.com/office/2006/documentManagement/types"/>
    <xsd:import namespace="http://schemas.microsoft.com/office/infopath/2007/PartnerControls"/>
    <xsd:element name="Project_x0020_Year" ma:index="8" nillable="true" ma:displayName="Project Year" ma:default="2015" ma:format="RadioButtons" ma:internalName="Project_x0020_Year">
      <xsd:simpleType>
        <xsd:restriction base="dms:Choice">
          <xsd:enumeration value="2014"/>
          <xsd:enumeration value="2015"/>
          <xsd:enumeration value="2016"/>
          <xsd:enumeration value="2017"/>
          <xsd:enumeration value="2018"/>
          <xsd:enumeration value="2019"/>
          <xsd:enumeration value="2020"/>
        </xsd:restriction>
      </xsd:simpleType>
    </xsd:element>
    <xsd:element name="Portfolio_x0020_Category" ma:index="9" nillable="true" ma:displayName="Portfolio Category" ma:default="Health Benefit Exchanges (HIX)" ma:format="RadioButtons" ma:internalName="Portfolio_x0020_Category">
      <xsd:simpleType>
        <xsd:union memberTypes="dms:Text">
          <xsd:simpleType>
            <xsd:restriction base="dms:Choice">
              <xsd:enumeration value="BCBSA"/>
              <xsd:enumeration value="Health Benefit Exchanges (HIX)"/>
              <xsd:enumeration value="Healthcare Reform"/>
              <xsd:enumeration value="State Mandate / Other"/>
            </xsd:restriction>
          </xsd:simpleType>
        </xsd:union>
      </xsd:simpleType>
    </xsd:element>
    <xsd:element name="P0000000000000000000000000000002" ma:index="10" nillable="true" ma:displayName="Privacy" ma:internalName="P0000000000000000000000000000002">
      <xsd:complexType>
        <xsd:complexContent>
          <xsd:extension base="dms:URL">
            <xsd:sequence>
              <xsd:element name="Url" type="dms:ValidUrl" minOccurs="0" nillable="true"/>
              <xsd:element name="Description" type="xsd:string" nillable="true"/>
            </xsd:sequence>
          </xsd:extension>
        </xsd:complexContent>
      </xsd:complexType>
    </xsd:element>
    <xsd:element name="S0000000000000000000000000000002" ma:index="11" nillable="true" ma:displayName="Privacy" ma:internalName="S0000000000000000000000000000002" ma:readOnly="false">
      <xsd:simpleType>
        <xsd:restriction base="dms:Choice">
          <xsd:enumeration value="None"/>
          <xsd:enumeration value="Passed"/>
          <xsd:enumeration value="Review"/>
          <xsd:enumeration value="Failed"/>
        </xsd:restriction>
      </xsd:simpleType>
    </xsd:element>
  </xsd:schema>
  <xsd:schema xmlns:xsd="http://www.w3.org/2001/XMLSchema" xmlns:xs="http://www.w3.org/2001/XMLSchema" xmlns:dms="http://schemas.microsoft.com/office/2006/documentManagement/types" xmlns:pc="http://schemas.microsoft.com/office/infopath/2007/PartnerControls" targetNamespace="210c4f02-510a-4153-9665-9e99c6dc576e"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_x0020_Year xmlns="96d7a9cc-2a31-4aec-942f-b1038569ed3a">2019</Project_x0020_Year>
    <P0000000000000000000000000000002 xmlns="96d7a9cc-2a31-4aec-942f-b1038569ed3a">
      <Url xsi:nil="true"/>
      <Description xsi:nil="true"/>
    </P0000000000000000000000000000002>
    <S0000000000000000000000000000002 xmlns="96d7a9cc-2a31-4aec-942f-b1038569ed3a" xsi:nil="true"/>
    <Portfolio_x0020_Category xmlns="96d7a9cc-2a31-4aec-942f-b1038569ed3a">Mandates Steering Committee</Portfolio_x0020_Category>
  </documentManagement>
</p:properties>
</file>

<file path=customXml/itemProps1.xml><?xml version="1.0" encoding="utf-8"?>
<ds:datastoreItem xmlns:ds="http://schemas.openxmlformats.org/officeDocument/2006/customXml" ds:itemID="{D322DC3B-6A52-4B60-9C5E-6DE2852090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d7a9cc-2a31-4aec-942f-b1038569ed3a"/>
    <ds:schemaRef ds:uri="210c4f02-510a-4153-9665-9e99c6dc5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CE0308-C4E1-413F-A161-A6D3F5527239}">
  <ds:schemaRefs>
    <ds:schemaRef ds:uri="http://schemas.microsoft.com/sharepoint/v3/contenttype/forms"/>
  </ds:schemaRefs>
</ds:datastoreItem>
</file>

<file path=customXml/itemProps3.xml><?xml version="1.0" encoding="utf-8"?>
<ds:datastoreItem xmlns:ds="http://schemas.openxmlformats.org/officeDocument/2006/customXml" ds:itemID="{36A9D6C9-3EB3-458A-9EDC-36F085F8A7F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10c4f02-510a-4153-9665-9e99c6dc576e"/>
    <ds:schemaRef ds:uri="http://purl.org/dc/terms/"/>
    <ds:schemaRef ds:uri="96d7a9cc-2a31-4aec-942f-b1038569ed3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27368</TotalTime>
  <Words>3801</Words>
  <Application>Microsoft Office PowerPoint</Application>
  <PresentationFormat>On-screen Show (4:3)</PresentationFormat>
  <Paragraphs>377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Open Sans</vt:lpstr>
      <vt:lpstr>Oswald Regular</vt:lpstr>
      <vt:lpstr>Wingdings</vt:lpstr>
      <vt:lpstr>CF4X3Theme</vt:lpstr>
      <vt:lpstr>LOEP(Limited Open Enrollment Period) Required Documentation</vt:lpstr>
      <vt:lpstr>Jurisdictional Requirements </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Jurisdictional Requirements for Split Polices</vt:lpstr>
      <vt:lpstr>Additional Documentation Requirements for Split Policies</vt:lpstr>
      <vt:lpstr>Appendix</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Microsoft Office User</dc:creator>
  <cp:lastModifiedBy>Heather Edwards</cp:lastModifiedBy>
  <cp:revision>1013</cp:revision>
  <cp:lastPrinted>2019-08-27T16:35:10Z</cp:lastPrinted>
  <dcterms:created xsi:type="dcterms:W3CDTF">2016-11-04T17:59:16Z</dcterms:created>
  <dcterms:modified xsi:type="dcterms:W3CDTF">2024-08-20T19:04:24Z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0x01010015F9F1F8FBCE8748A50E8B63E3538283</vt:lpwstr>
  </property>
  <property fmtid="{D5CDD505-2E9C-101B-9397-08002B2CF9AE}" pid="3" name="_AdHocReviewCycleID">
    <vt:i4>-104908190</vt:i4>
  </property>
  <property fmtid="{D5CDD505-2E9C-101B-9397-08002B2CF9AE}" pid="4" name="_NewReviewCycle">
    <vt:lpwstr/>
  </property>
  <property fmtid="{D5CDD505-2E9C-101B-9397-08002B2CF9AE}" pid="5" name="_EmailSubject">
    <vt:lpwstr>Newest SEP LOEP chart</vt:lpwstr>
  </property>
  <property fmtid="{D5CDD505-2E9C-101B-9397-08002B2CF9AE}" pid="6" name="_AuthorEmail">
    <vt:lpwstr>Erik.Kaustel@carefirst.com</vt:lpwstr>
  </property>
  <property fmtid="{D5CDD505-2E9C-101B-9397-08002B2CF9AE}" pid="7" name="_AuthorEmailDisplayName">
    <vt:lpwstr>Kaustel, Erik</vt:lpwstr>
  </property>
  <property fmtid="{D5CDD505-2E9C-101B-9397-08002B2CF9AE}" pid="8" name="_PreviousAdHocReviewCycleID">
    <vt:i4>150724266</vt:i4>
  </property>
</Properties>
</file>